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56" r:id="rId2"/>
    <p:sldId id="260" r:id="rId3"/>
    <p:sldId id="303" r:id="rId4"/>
    <p:sldId id="304" r:id="rId5"/>
    <p:sldId id="302" r:id="rId6"/>
    <p:sldId id="312" r:id="rId7"/>
    <p:sldId id="257" r:id="rId8"/>
    <p:sldId id="290" r:id="rId9"/>
    <p:sldId id="289" r:id="rId10"/>
    <p:sldId id="259" r:id="rId11"/>
    <p:sldId id="291" r:id="rId12"/>
    <p:sldId id="292" r:id="rId13"/>
    <p:sldId id="293" r:id="rId14"/>
    <p:sldId id="294" r:id="rId15"/>
    <p:sldId id="295" r:id="rId16"/>
    <p:sldId id="296" r:id="rId17"/>
    <p:sldId id="297" r:id="rId18"/>
    <p:sldId id="261" r:id="rId19"/>
    <p:sldId id="298" r:id="rId20"/>
    <p:sldId id="262" r:id="rId21"/>
    <p:sldId id="263" r:id="rId22"/>
    <p:sldId id="305" r:id="rId23"/>
    <p:sldId id="265" r:id="rId24"/>
    <p:sldId id="286" r:id="rId25"/>
    <p:sldId id="266" r:id="rId26"/>
    <p:sldId id="267" r:id="rId27"/>
    <p:sldId id="268" r:id="rId28"/>
    <p:sldId id="310" r:id="rId29"/>
    <p:sldId id="269" r:id="rId30"/>
    <p:sldId id="264" r:id="rId31"/>
    <p:sldId id="270" r:id="rId32"/>
    <p:sldId id="271" r:id="rId33"/>
    <p:sldId id="272" r:id="rId34"/>
    <p:sldId id="273" r:id="rId35"/>
    <p:sldId id="274" r:id="rId36"/>
    <p:sldId id="275" r:id="rId37"/>
    <p:sldId id="276" r:id="rId38"/>
    <p:sldId id="277" r:id="rId39"/>
    <p:sldId id="288" r:id="rId40"/>
    <p:sldId id="287" r:id="rId41"/>
    <p:sldId id="306" r:id="rId42"/>
    <p:sldId id="278" r:id="rId43"/>
    <p:sldId id="279" r:id="rId44"/>
    <p:sldId id="307" r:id="rId45"/>
    <p:sldId id="280" r:id="rId46"/>
    <p:sldId id="281" r:id="rId47"/>
    <p:sldId id="308" r:id="rId48"/>
    <p:sldId id="309" r:id="rId49"/>
    <p:sldId id="311" r:id="rId50"/>
  </p:sldIdLst>
  <p:sldSz cx="113395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3456D4"/>
    <a:srgbClr val="339933"/>
    <a:srgbClr val="FF9900"/>
    <a:srgbClr val="808000"/>
    <a:srgbClr val="0099CC"/>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1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1F1C8-6120-490F-96F6-8E61FB3D6BBF}" type="datetimeFigureOut">
              <a:rPr lang="fr-FR" smtClean="0"/>
              <a:t>15/07/2017</a:t>
            </a:fld>
            <a:endParaRPr lang="fr-FR"/>
          </a:p>
        </p:txBody>
      </p:sp>
      <p:sp>
        <p:nvSpPr>
          <p:cNvPr id="4" name="Espace réservé de l'image des diapositives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E9062-40CC-4CCD-81B1-D149CBE124E0}" type="slidenum">
              <a:rPr lang="fr-FR" smtClean="0"/>
              <a:t>‹N°›</a:t>
            </a:fld>
            <a:endParaRPr lang="fr-FR"/>
          </a:p>
        </p:txBody>
      </p:sp>
    </p:spTree>
    <p:extLst>
      <p:ext uri="{BB962C8B-B14F-4D97-AF65-F5344CB8AC3E}">
        <p14:creationId xmlns:p14="http://schemas.microsoft.com/office/powerpoint/2010/main" val="304443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50464" y="1237197"/>
            <a:ext cx="9638586"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417439" y="3970580"/>
            <a:ext cx="8504635"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ECECEF3-EF19-4EA4-98CF-B49BB37583F5}" type="datetime1">
              <a:rPr lang="fr-FR" smtClean="0"/>
              <a:t>15/07/2017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758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E56A9F-1C2D-4BD2-ADCA-5990EE337BAA}" type="datetime1">
              <a:rPr lang="fr-FR" smtClean="0"/>
              <a:t>15/07/2017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8980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4840" y="402483"/>
            <a:ext cx="244508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9592" y="402483"/>
            <a:ext cx="7193504"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EA0142E-BAB2-4545-B39D-05224FEEE890}" type="datetime1">
              <a:rPr lang="fr-FR" smtClean="0"/>
              <a:t>15/07/2017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13976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BFED51-3758-46A3-9968-DDB084EC31F3}" type="datetime1">
              <a:rPr lang="fr-FR" smtClean="0"/>
              <a:t>15/07/2017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1951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73686" y="1884671"/>
            <a:ext cx="9780330"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73686" y="5059035"/>
            <a:ext cx="978033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F92D825-BD66-4BBC-929D-A4CE4282E25F}" type="datetime1">
              <a:rPr lang="fr-FR" smtClean="0"/>
              <a:t>15/07/2017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315731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79592" y="2012414"/>
            <a:ext cx="4819293"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740628" y="2012414"/>
            <a:ext cx="4819293"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B980CBA-2CF1-4485-A814-3BBB02A34176}" type="datetime1">
              <a:rPr lang="fr-FR" smtClean="0"/>
              <a:t>15/07/2017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99199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81068" y="402484"/>
            <a:ext cx="9780330"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81070" y="1853171"/>
            <a:ext cx="479714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4" name="Content Placeholder 3"/>
          <p:cNvSpPr>
            <a:spLocks noGrp="1"/>
          </p:cNvSpPr>
          <p:nvPr>
            <p:ph sz="half" idx="2"/>
          </p:nvPr>
        </p:nvSpPr>
        <p:spPr>
          <a:xfrm>
            <a:off x="781070" y="2761381"/>
            <a:ext cx="4797145"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740629" y="1853171"/>
            <a:ext cx="482077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6" name="Content Placeholder 5"/>
          <p:cNvSpPr>
            <a:spLocks noGrp="1"/>
          </p:cNvSpPr>
          <p:nvPr>
            <p:ph sz="quarter" idx="4"/>
          </p:nvPr>
        </p:nvSpPr>
        <p:spPr>
          <a:xfrm>
            <a:off x="5740629" y="2761381"/>
            <a:ext cx="4820770"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0EF8995-DE1E-4903-9C56-D810F72980B2}" type="datetime1">
              <a:rPr lang="fr-FR" smtClean="0"/>
              <a:t>15/07/2017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238462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C6DF36A-9BFE-4920-AD91-0EAF55496018}" type="datetime1">
              <a:rPr lang="fr-FR" smtClean="0"/>
              <a:t>15/07/2017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176280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3FB78-DD30-4A2D-9BE8-6443C2257357}" type="datetime1">
              <a:rPr lang="fr-FR" smtClean="0"/>
              <a:t>15/07/2017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215498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81069" y="503978"/>
            <a:ext cx="36572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820770" y="1088455"/>
            <a:ext cx="5740628"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81069" y="2267902"/>
            <a:ext cx="36572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E43C5902-AB5A-485E-ACC0-2D4E12C68416}" type="datetime1">
              <a:rPr lang="fr-FR" smtClean="0"/>
              <a:t>15/07/2017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334312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81069" y="503978"/>
            <a:ext cx="36572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820770" y="1088455"/>
            <a:ext cx="5740628"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81069" y="2267902"/>
            <a:ext cx="36572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66C3CF76-F3DA-49D9-A565-494AA27F3B90}" type="datetime1">
              <a:rPr lang="fr-FR" smtClean="0"/>
              <a:t>15/07/2017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BE281C8-BF90-4269-BA1C-AFC6FD378E13}" type="slidenum">
              <a:rPr lang="fr-FR" smtClean="0"/>
              <a:t>‹N°›</a:t>
            </a:fld>
            <a:endParaRPr lang="fr-FR"/>
          </a:p>
        </p:txBody>
      </p:sp>
    </p:spTree>
    <p:extLst>
      <p:ext uri="{BB962C8B-B14F-4D97-AF65-F5344CB8AC3E}">
        <p14:creationId xmlns:p14="http://schemas.microsoft.com/office/powerpoint/2010/main" val="81722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592" y="402484"/>
            <a:ext cx="9780330"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79592" y="2012414"/>
            <a:ext cx="9780330"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9592" y="7006700"/>
            <a:ext cx="255139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1D37B63-2084-4974-94E9-FFCB7F69F2FA}" type="datetime1">
              <a:rPr lang="fr-FR" smtClean="0"/>
              <a:t>15/07/2017</a:t>
            </a:fld>
            <a:endParaRPr lang="fr-FR"/>
          </a:p>
        </p:txBody>
      </p:sp>
      <p:sp>
        <p:nvSpPr>
          <p:cNvPr id="5" name="Footer Placeholder 4"/>
          <p:cNvSpPr>
            <a:spLocks noGrp="1"/>
          </p:cNvSpPr>
          <p:nvPr>
            <p:ph type="ftr" sz="quarter" idx="3"/>
          </p:nvPr>
        </p:nvSpPr>
        <p:spPr>
          <a:xfrm>
            <a:off x="3756214" y="7006700"/>
            <a:ext cx="3827086"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008531" y="7006700"/>
            <a:ext cx="255139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BE281C8-BF90-4269-BA1C-AFC6FD378E13}" type="slidenum">
              <a:rPr lang="fr-FR" smtClean="0"/>
              <a:t>‹N°›</a:t>
            </a:fld>
            <a:endParaRPr lang="fr-FR"/>
          </a:p>
        </p:txBody>
      </p:sp>
    </p:spTree>
    <p:extLst>
      <p:ext uri="{BB962C8B-B14F-4D97-AF65-F5344CB8AC3E}">
        <p14:creationId xmlns:p14="http://schemas.microsoft.com/office/powerpoint/2010/main" val="3083958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bewelcome.org/groups/2351/wiki"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s://downloads.bewelcome.org/surveys/2017_BW_Member_Survey.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581BC-27E6-48E2-8325-468062216C96}"/>
              </a:ext>
            </a:extLst>
          </p:cNvPr>
          <p:cNvSpPr>
            <a:spLocks noGrp="1"/>
          </p:cNvSpPr>
          <p:nvPr>
            <p:ph type="ctrTitle"/>
          </p:nvPr>
        </p:nvSpPr>
        <p:spPr/>
        <p:txBody>
          <a:bodyPr>
            <a:normAutofit/>
          </a:bodyPr>
          <a:lstStyle/>
          <a:p>
            <a:r>
              <a:rPr lang="fr-FR" sz="6000" dirty="0"/>
              <a:t>BeWelcome </a:t>
            </a:r>
            <a:r>
              <a:rPr lang="fr-FR" sz="6000" dirty="0" err="1"/>
              <a:t>Member</a:t>
            </a:r>
            <a:r>
              <a:rPr lang="fr-FR" sz="6000" dirty="0"/>
              <a:t> Survey </a:t>
            </a:r>
            <a:br>
              <a:rPr lang="fr-FR" sz="6000" dirty="0"/>
            </a:br>
            <a:br>
              <a:rPr lang="fr-FR" sz="1800" dirty="0"/>
            </a:br>
            <a:r>
              <a:rPr lang="fr-FR" sz="6000" dirty="0"/>
              <a:t>2017</a:t>
            </a:r>
          </a:p>
        </p:txBody>
      </p:sp>
      <p:sp>
        <p:nvSpPr>
          <p:cNvPr id="3" name="Sous-titre 2">
            <a:extLst>
              <a:ext uri="{FF2B5EF4-FFF2-40B4-BE49-F238E27FC236}">
                <a16:creationId xmlns:a16="http://schemas.microsoft.com/office/drawing/2014/main" id="{8177D863-18E5-4742-9570-95B18872E750}"/>
              </a:ext>
            </a:extLst>
          </p:cNvPr>
          <p:cNvSpPr>
            <a:spLocks noGrp="1"/>
          </p:cNvSpPr>
          <p:nvPr>
            <p:ph type="subTitle" idx="1"/>
          </p:nvPr>
        </p:nvSpPr>
        <p:spPr>
          <a:xfrm>
            <a:off x="1417439" y="3405094"/>
            <a:ext cx="8504635" cy="3162974"/>
          </a:xfrm>
        </p:spPr>
        <p:txBody>
          <a:bodyPr>
            <a:normAutofit lnSpcReduction="10000"/>
          </a:bodyPr>
          <a:lstStyle/>
          <a:p>
            <a:endParaRPr lang="fr-FR" sz="4400" dirty="0"/>
          </a:p>
          <a:p>
            <a:endParaRPr lang="fr-FR" sz="4400" dirty="0">
              <a:solidFill>
                <a:srgbClr val="FF0000"/>
              </a:solidFill>
            </a:endParaRPr>
          </a:p>
          <a:p>
            <a:endParaRPr lang="fr-FR" sz="4400" dirty="0">
              <a:solidFill>
                <a:srgbClr val="FF0000"/>
              </a:solidFill>
            </a:endParaRPr>
          </a:p>
          <a:p>
            <a:endParaRPr lang="fr-FR" sz="4400" dirty="0">
              <a:solidFill>
                <a:srgbClr val="FF0000"/>
              </a:solidFill>
            </a:endParaRPr>
          </a:p>
          <a:p>
            <a:pPr algn="r"/>
            <a:r>
              <a:rPr lang="fr-FR" sz="1900" dirty="0" err="1"/>
              <a:t>Summary</a:t>
            </a:r>
            <a:r>
              <a:rPr lang="fr-FR" sz="1900" dirty="0"/>
              <a:t> </a:t>
            </a:r>
            <a:r>
              <a:rPr lang="fr-FR" sz="1900" dirty="0" err="1"/>
              <a:t>edited</a:t>
            </a:r>
            <a:r>
              <a:rPr lang="fr-FR" sz="1900" dirty="0"/>
              <a:t> 16/07/2017</a:t>
            </a:r>
          </a:p>
        </p:txBody>
      </p:sp>
      <p:pic>
        <p:nvPicPr>
          <p:cNvPr id="4" name="Image 3">
            <a:extLst>
              <a:ext uri="{FF2B5EF4-FFF2-40B4-BE49-F238E27FC236}">
                <a16:creationId xmlns:a16="http://schemas.microsoft.com/office/drawing/2014/main" id="{9D54DF07-92AB-4A12-936D-7E757F6D1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6" name="Espace réservé du numéro de diapositive 4">
            <a:extLst>
              <a:ext uri="{FF2B5EF4-FFF2-40B4-BE49-F238E27FC236}">
                <a16:creationId xmlns:a16="http://schemas.microsoft.com/office/drawing/2014/main" id="{5764F995-54F4-4CC9-8264-1C2C6AFFBFF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a:t>
            </a:fld>
            <a:endParaRPr lang="fr-FR" sz="2400" dirty="0">
              <a:solidFill>
                <a:schemeClr val="bg1"/>
              </a:solidFill>
            </a:endParaRPr>
          </a:p>
        </p:txBody>
      </p:sp>
    </p:spTree>
    <p:extLst>
      <p:ext uri="{BB962C8B-B14F-4D97-AF65-F5344CB8AC3E}">
        <p14:creationId xmlns:p14="http://schemas.microsoft.com/office/powerpoint/2010/main" val="31782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32224"/>
          </a:xfrm>
        </p:spPr>
        <p:txBody>
          <a:bodyPr>
            <a:normAutofit/>
          </a:bodyPr>
          <a:lstStyle/>
          <a:p>
            <a:r>
              <a:rPr lang="fr-FR" sz="4000" dirty="0"/>
              <a:t>No </a:t>
            </a:r>
            <a:r>
              <a:rPr lang="fr-FR" sz="4000" dirty="0" err="1"/>
              <a:t>significant</a:t>
            </a:r>
            <a:r>
              <a:rPr lang="fr-FR" sz="4000" dirty="0"/>
              <a:t> </a:t>
            </a:r>
            <a:r>
              <a:rPr lang="fr-FR" sz="4000" dirty="0" err="1"/>
              <a:t>differences</a:t>
            </a:r>
            <a:r>
              <a:rPr lang="fr-FR" sz="4000" dirty="0"/>
              <a:t> by </a:t>
            </a:r>
            <a:r>
              <a:rPr lang="fr-FR" sz="4000" dirty="0" err="1"/>
              <a:t>gender</a:t>
            </a:r>
            <a:r>
              <a:rPr lang="fr-FR" sz="4000" dirty="0"/>
              <a:t> in </a:t>
            </a:r>
            <a:r>
              <a:rPr lang="fr-FR" sz="4000" dirty="0" err="1"/>
              <a:t>reasons</a:t>
            </a:r>
            <a:r>
              <a:rPr lang="fr-FR" sz="4000" dirty="0"/>
              <a:t> for </a:t>
            </a:r>
            <a:r>
              <a:rPr lang="fr-FR" sz="4000" dirty="0" err="1"/>
              <a:t>joining</a:t>
            </a:r>
            <a:r>
              <a:rPr lang="fr-FR" sz="4000" dirty="0"/>
              <a:t> </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10</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627333" y="6388546"/>
            <a:ext cx="9821360" cy="369332"/>
          </a:xfrm>
          <a:prstGeom prst="rect">
            <a:avLst/>
          </a:prstGeom>
        </p:spPr>
        <p:txBody>
          <a:bodyPr wrap="square">
            <a:spAutoFit/>
          </a:bodyPr>
          <a:lstStyle/>
          <a:p>
            <a:r>
              <a:rPr lang="en-US" dirty="0"/>
              <a:t>3 Our members have different reasons for joining BeWelcome. Please select all which apply to you:</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10</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D1E41B2D-3F17-469D-A6FE-B8AA3334BE77}"/>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 275 </a:t>
            </a:r>
            <a:r>
              <a:rPr lang="fr-FR" sz="1800" dirty="0" err="1">
                <a:solidFill>
                  <a:schemeClr val="bg1"/>
                </a:solidFill>
              </a:rPr>
              <a:t>respondents</a:t>
            </a:r>
            <a:endParaRPr lang="fr-FR" sz="1800" dirty="0">
              <a:solidFill>
                <a:schemeClr val="bg1"/>
              </a:solidFill>
            </a:endParaRPr>
          </a:p>
        </p:txBody>
      </p:sp>
      <p:pic>
        <p:nvPicPr>
          <p:cNvPr id="32" name="Image 31">
            <a:extLst>
              <a:ext uri="{FF2B5EF4-FFF2-40B4-BE49-F238E27FC236}">
                <a16:creationId xmlns:a16="http://schemas.microsoft.com/office/drawing/2014/main" id="{5F78F01D-8FA0-4D8B-A5C4-30AE6D6F8039}"/>
              </a:ext>
            </a:extLst>
          </p:cNvPr>
          <p:cNvPicPr>
            <a:picLocks noChangeAspect="1"/>
          </p:cNvPicPr>
          <p:nvPr/>
        </p:nvPicPr>
        <p:blipFill>
          <a:blip r:embed="rId3"/>
          <a:stretch>
            <a:fillRect/>
          </a:stretch>
        </p:blipFill>
        <p:spPr>
          <a:xfrm>
            <a:off x="913296" y="2301559"/>
            <a:ext cx="5715206" cy="3889839"/>
          </a:xfrm>
          <a:prstGeom prst="rect">
            <a:avLst/>
          </a:prstGeom>
        </p:spPr>
      </p:pic>
      <p:pic>
        <p:nvPicPr>
          <p:cNvPr id="33" name="Image 32">
            <a:extLst>
              <a:ext uri="{FF2B5EF4-FFF2-40B4-BE49-F238E27FC236}">
                <a16:creationId xmlns:a16="http://schemas.microsoft.com/office/drawing/2014/main" id="{76A97EA4-C5E5-473A-8463-B8FD70B275E7}"/>
              </a:ext>
            </a:extLst>
          </p:cNvPr>
          <p:cNvPicPr>
            <a:picLocks noChangeAspect="1"/>
          </p:cNvPicPr>
          <p:nvPr/>
        </p:nvPicPr>
        <p:blipFill>
          <a:blip r:embed="rId4"/>
          <a:stretch>
            <a:fillRect/>
          </a:stretch>
        </p:blipFill>
        <p:spPr>
          <a:xfrm>
            <a:off x="6996463" y="2301559"/>
            <a:ext cx="2422263" cy="3889839"/>
          </a:xfrm>
          <a:prstGeom prst="rect">
            <a:avLst/>
          </a:prstGeom>
        </p:spPr>
      </p:pic>
      <p:sp>
        <p:nvSpPr>
          <p:cNvPr id="35" name="ZoneTexte 34">
            <a:extLst>
              <a:ext uri="{FF2B5EF4-FFF2-40B4-BE49-F238E27FC236}">
                <a16:creationId xmlns:a16="http://schemas.microsoft.com/office/drawing/2014/main" id="{EA2FBCDF-E339-4AA9-923B-6C7E1A0E6E37}"/>
              </a:ext>
            </a:extLst>
          </p:cNvPr>
          <p:cNvSpPr txBox="1"/>
          <p:nvPr/>
        </p:nvSpPr>
        <p:spPr>
          <a:xfrm>
            <a:off x="4192858" y="1831856"/>
            <a:ext cx="401072" cy="369332"/>
          </a:xfrm>
          <a:prstGeom prst="rect">
            <a:avLst/>
          </a:prstGeom>
          <a:noFill/>
        </p:spPr>
        <p:txBody>
          <a:bodyPr wrap="none" rtlCol="0">
            <a:spAutoFit/>
          </a:bodyPr>
          <a:lstStyle/>
          <a:p>
            <a:r>
              <a:rPr lang="fr-FR" dirty="0"/>
              <a:t>all</a:t>
            </a:r>
          </a:p>
        </p:txBody>
      </p:sp>
      <p:sp>
        <p:nvSpPr>
          <p:cNvPr id="36" name="ZoneTexte 35">
            <a:extLst>
              <a:ext uri="{FF2B5EF4-FFF2-40B4-BE49-F238E27FC236}">
                <a16:creationId xmlns:a16="http://schemas.microsoft.com/office/drawing/2014/main" id="{CC8AD34C-FE64-491B-8C92-9A9688A9B1DE}"/>
              </a:ext>
            </a:extLst>
          </p:cNvPr>
          <p:cNvSpPr txBox="1"/>
          <p:nvPr/>
        </p:nvSpPr>
        <p:spPr>
          <a:xfrm>
            <a:off x="6996463" y="1834332"/>
            <a:ext cx="828112" cy="369332"/>
          </a:xfrm>
          <a:prstGeom prst="rect">
            <a:avLst/>
          </a:prstGeom>
          <a:noFill/>
        </p:spPr>
        <p:txBody>
          <a:bodyPr wrap="none" rtlCol="0">
            <a:spAutoFit/>
          </a:bodyPr>
          <a:lstStyle/>
          <a:p>
            <a:r>
              <a:rPr lang="fr-FR" dirty="0" err="1"/>
              <a:t>female</a:t>
            </a:r>
            <a:endParaRPr lang="fr-FR" dirty="0"/>
          </a:p>
        </p:txBody>
      </p:sp>
    </p:spTree>
    <p:extLst>
      <p:ext uri="{BB962C8B-B14F-4D97-AF65-F5344CB8AC3E}">
        <p14:creationId xmlns:p14="http://schemas.microsoft.com/office/powerpoint/2010/main" val="90623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21779"/>
          </a:xfrm>
        </p:spPr>
        <p:txBody>
          <a:bodyPr>
            <a:normAutofit/>
          </a:bodyPr>
          <a:lstStyle/>
          <a:p>
            <a:r>
              <a:rPr lang="fr-FR" sz="4000" dirty="0" err="1"/>
              <a:t>Respondents</a:t>
            </a:r>
            <a:r>
              <a:rPr lang="fr-FR" sz="4000" dirty="0"/>
              <a:t> live in locations of all sizes, </a:t>
            </a:r>
            <a:r>
              <a:rPr lang="fr-FR" sz="4000" dirty="0" err="1"/>
              <a:t>with</a:t>
            </a:r>
            <a:r>
              <a:rPr lang="fr-FR" sz="4000" dirty="0"/>
              <a:t> a </a:t>
            </a:r>
            <a:r>
              <a:rPr lang="fr-FR" sz="4000" dirty="0" err="1"/>
              <a:t>higher</a:t>
            </a:r>
            <a:r>
              <a:rPr lang="fr-FR" sz="4000" dirty="0"/>
              <a:t> occurrence of </a:t>
            </a:r>
            <a:r>
              <a:rPr lang="fr-FR" sz="4000" dirty="0" err="1"/>
              <a:t>mid</a:t>
            </a:r>
            <a:r>
              <a:rPr lang="fr-FR" sz="4000" dirty="0"/>
              <a:t>-size and large </a:t>
            </a:r>
            <a:r>
              <a:rPr lang="fr-FR" sz="4000" dirty="0" err="1"/>
              <a:t>cities</a:t>
            </a:r>
            <a:endParaRPr lang="fr-FR" sz="4000" dirty="0"/>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11</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390472"/>
            <a:ext cx="9821360" cy="369332"/>
          </a:xfrm>
          <a:prstGeom prst="rect">
            <a:avLst/>
          </a:prstGeom>
        </p:spPr>
        <p:txBody>
          <a:bodyPr wrap="square">
            <a:spAutoFit/>
          </a:bodyPr>
          <a:lstStyle/>
          <a:p>
            <a:r>
              <a:rPr lang="en-US" dirty="0"/>
              <a:t>4 How many people live in your location (town, city)?</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11</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317F4322-784F-4AFA-BFA4-052F7E0F02F5}"/>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13" name="Image 12">
            <a:extLst>
              <a:ext uri="{FF2B5EF4-FFF2-40B4-BE49-F238E27FC236}">
                <a16:creationId xmlns:a16="http://schemas.microsoft.com/office/drawing/2014/main" id="{9DD2A6BE-84B5-462A-9146-0F7CE192A670}"/>
              </a:ext>
            </a:extLst>
          </p:cNvPr>
          <p:cNvPicPr>
            <a:picLocks noChangeAspect="1"/>
          </p:cNvPicPr>
          <p:nvPr/>
        </p:nvPicPr>
        <p:blipFill>
          <a:blip r:embed="rId3"/>
          <a:stretch>
            <a:fillRect/>
          </a:stretch>
        </p:blipFill>
        <p:spPr>
          <a:xfrm>
            <a:off x="779592" y="1870960"/>
            <a:ext cx="7934138" cy="4369019"/>
          </a:xfrm>
          <a:prstGeom prst="rect">
            <a:avLst/>
          </a:prstGeom>
        </p:spPr>
      </p:pic>
    </p:spTree>
    <p:extLst>
      <p:ext uri="{BB962C8B-B14F-4D97-AF65-F5344CB8AC3E}">
        <p14:creationId xmlns:p14="http://schemas.microsoft.com/office/powerpoint/2010/main" val="191983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09748"/>
          </a:xfrm>
        </p:spPr>
        <p:txBody>
          <a:bodyPr>
            <a:normAutofit/>
          </a:bodyPr>
          <a:lstStyle/>
          <a:p>
            <a:r>
              <a:rPr lang="fr-FR" sz="4000" dirty="0"/>
              <a:t>Most </a:t>
            </a:r>
            <a:r>
              <a:rPr lang="fr-FR" sz="4000" dirty="0" err="1"/>
              <a:t>respondents</a:t>
            </a:r>
            <a:r>
              <a:rPr lang="fr-FR" sz="4000" dirty="0"/>
              <a:t> live in </a:t>
            </a:r>
            <a:r>
              <a:rPr lang="fr-FR" sz="4000" dirty="0" err="1"/>
              <a:t>popular</a:t>
            </a:r>
            <a:r>
              <a:rPr lang="fr-FR" sz="4000" dirty="0"/>
              <a:t> </a:t>
            </a:r>
            <a:r>
              <a:rPr lang="fr-FR" sz="4000" dirty="0" err="1"/>
              <a:t>travel</a:t>
            </a:r>
            <a:r>
              <a:rPr lang="fr-FR" sz="4000" dirty="0"/>
              <a:t> destinations</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12</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111687"/>
            <a:ext cx="9821360" cy="646331"/>
          </a:xfrm>
          <a:prstGeom prst="rect">
            <a:avLst/>
          </a:prstGeom>
        </p:spPr>
        <p:txBody>
          <a:bodyPr wrap="square">
            <a:spAutoFit/>
          </a:bodyPr>
          <a:lstStyle/>
          <a:p>
            <a:r>
              <a:rPr lang="en-US" dirty="0"/>
              <a:t>5 Is your location or is a place near you a popular travel destination? </a:t>
            </a:r>
          </a:p>
          <a:p>
            <a:r>
              <a:rPr lang="en-US" dirty="0"/>
              <a:t>Rate from 1 = not popular at all to 5 = very popular</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12</a:t>
            </a:fld>
            <a:endParaRPr lang="fr-FR" sz="2400" dirty="0">
              <a:solidFill>
                <a:schemeClr val="bg1"/>
              </a:solidFill>
            </a:endParaRPr>
          </a:p>
        </p:txBody>
      </p:sp>
      <p:sp>
        <p:nvSpPr>
          <p:cNvPr id="7" name="Espace réservé du numéro de diapositive 4">
            <a:extLst>
              <a:ext uri="{FF2B5EF4-FFF2-40B4-BE49-F238E27FC236}">
                <a16:creationId xmlns:a16="http://schemas.microsoft.com/office/drawing/2014/main" id="{090F84CE-D3E5-474E-BFED-010E7A06AD50}"/>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68982935-08F5-4B7C-8FE4-0D221460E026}"/>
              </a:ext>
            </a:extLst>
          </p:cNvPr>
          <p:cNvPicPr>
            <a:picLocks noChangeAspect="1"/>
          </p:cNvPicPr>
          <p:nvPr/>
        </p:nvPicPr>
        <p:blipFill>
          <a:blip r:embed="rId3"/>
          <a:stretch>
            <a:fillRect/>
          </a:stretch>
        </p:blipFill>
        <p:spPr>
          <a:xfrm>
            <a:off x="3725721" y="1735726"/>
            <a:ext cx="5558505" cy="4043184"/>
          </a:xfrm>
          <a:prstGeom prst="rect">
            <a:avLst/>
          </a:prstGeom>
        </p:spPr>
      </p:pic>
      <p:sp>
        <p:nvSpPr>
          <p:cNvPr id="12" name="Rectangle 11">
            <a:extLst>
              <a:ext uri="{FF2B5EF4-FFF2-40B4-BE49-F238E27FC236}">
                <a16:creationId xmlns:a16="http://schemas.microsoft.com/office/drawing/2014/main" id="{24FF4EA4-F366-4C38-8836-702D6B0402AA}"/>
              </a:ext>
            </a:extLst>
          </p:cNvPr>
          <p:cNvSpPr/>
          <p:nvPr/>
        </p:nvSpPr>
        <p:spPr>
          <a:xfrm>
            <a:off x="1578763" y="2472672"/>
            <a:ext cx="2324164" cy="369332"/>
          </a:xfrm>
          <a:prstGeom prst="rect">
            <a:avLst/>
          </a:prstGeom>
        </p:spPr>
        <p:txBody>
          <a:bodyPr wrap="square">
            <a:spAutoFit/>
          </a:bodyPr>
          <a:lstStyle/>
          <a:p>
            <a:r>
              <a:rPr lang="en-US" dirty="0"/>
              <a:t>1 = not popular at all</a:t>
            </a:r>
            <a:endParaRPr lang="fr-FR" dirty="0"/>
          </a:p>
        </p:txBody>
      </p:sp>
      <p:sp>
        <p:nvSpPr>
          <p:cNvPr id="5" name="Rectangle 4">
            <a:extLst>
              <a:ext uri="{FF2B5EF4-FFF2-40B4-BE49-F238E27FC236}">
                <a16:creationId xmlns:a16="http://schemas.microsoft.com/office/drawing/2014/main" id="{54CB774B-D50A-4662-8BF8-8C9932F75501}"/>
              </a:ext>
            </a:extLst>
          </p:cNvPr>
          <p:cNvSpPr/>
          <p:nvPr/>
        </p:nvSpPr>
        <p:spPr>
          <a:xfrm>
            <a:off x="1578763" y="4881915"/>
            <a:ext cx="1709635" cy="369332"/>
          </a:xfrm>
          <a:prstGeom prst="rect">
            <a:avLst/>
          </a:prstGeom>
        </p:spPr>
        <p:txBody>
          <a:bodyPr wrap="none">
            <a:spAutoFit/>
          </a:bodyPr>
          <a:lstStyle/>
          <a:p>
            <a:r>
              <a:rPr lang="en-US" dirty="0"/>
              <a:t>5 = very popular</a:t>
            </a:r>
            <a:endParaRPr lang="fr-FR" dirty="0"/>
          </a:p>
        </p:txBody>
      </p:sp>
      <p:sp>
        <p:nvSpPr>
          <p:cNvPr id="6" name="Rectangle 5">
            <a:extLst>
              <a:ext uri="{FF2B5EF4-FFF2-40B4-BE49-F238E27FC236}">
                <a16:creationId xmlns:a16="http://schemas.microsoft.com/office/drawing/2014/main" id="{CF800FCB-4DE0-448A-8F99-4A1E23D09AE5}"/>
              </a:ext>
            </a:extLst>
          </p:cNvPr>
          <p:cNvSpPr/>
          <p:nvPr/>
        </p:nvSpPr>
        <p:spPr>
          <a:xfrm>
            <a:off x="1578763" y="3062407"/>
            <a:ext cx="301686" cy="369332"/>
          </a:xfrm>
          <a:prstGeom prst="rect">
            <a:avLst/>
          </a:prstGeom>
        </p:spPr>
        <p:txBody>
          <a:bodyPr wrap="none">
            <a:spAutoFit/>
          </a:bodyPr>
          <a:lstStyle/>
          <a:p>
            <a:r>
              <a:rPr lang="en-US" dirty="0"/>
              <a:t>2</a:t>
            </a:r>
            <a:endParaRPr lang="fr-FR" dirty="0"/>
          </a:p>
        </p:txBody>
      </p:sp>
      <p:sp>
        <p:nvSpPr>
          <p:cNvPr id="8" name="Rectangle 7">
            <a:extLst>
              <a:ext uri="{FF2B5EF4-FFF2-40B4-BE49-F238E27FC236}">
                <a16:creationId xmlns:a16="http://schemas.microsoft.com/office/drawing/2014/main" id="{780D4A0A-7B10-4B7D-9194-A700F8290434}"/>
              </a:ext>
            </a:extLst>
          </p:cNvPr>
          <p:cNvSpPr/>
          <p:nvPr/>
        </p:nvSpPr>
        <p:spPr>
          <a:xfrm>
            <a:off x="1578763" y="3677293"/>
            <a:ext cx="301686" cy="369332"/>
          </a:xfrm>
          <a:prstGeom prst="rect">
            <a:avLst/>
          </a:prstGeom>
        </p:spPr>
        <p:txBody>
          <a:bodyPr wrap="none">
            <a:spAutoFit/>
          </a:bodyPr>
          <a:lstStyle/>
          <a:p>
            <a:r>
              <a:rPr lang="en-US" dirty="0"/>
              <a:t>3</a:t>
            </a:r>
            <a:endParaRPr lang="fr-FR" dirty="0"/>
          </a:p>
        </p:txBody>
      </p:sp>
      <p:sp>
        <p:nvSpPr>
          <p:cNvPr id="13" name="Rectangle 12">
            <a:extLst>
              <a:ext uri="{FF2B5EF4-FFF2-40B4-BE49-F238E27FC236}">
                <a16:creationId xmlns:a16="http://schemas.microsoft.com/office/drawing/2014/main" id="{13B5F11B-BE6F-42E5-A684-7F337E19AB95}"/>
              </a:ext>
            </a:extLst>
          </p:cNvPr>
          <p:cNvSpPr/>
          <p:nvPr/>
        </p:nvSpPr>
        <p:spPr>
          <a:xfrm>
            <a:off x="1578763" y="4266170"/>
            <a:ext cx="301686" cy="369332"/>
          </a:xfrm>
          <a:prstGeom prst="rect">
            <a:avLst/>
          </a:prstGeom>
        </p:spPr>
        <p:txBody>
          <a:bodyPr wrap="none">
            <a:spAutoFit/>
          </a:bodyPr>
          <a:lstStyle/>
          <a:p>
            <a:r>
              <a:rPr lang="en-US" dirty="0"/>
              <a:t>4</a:t>
            </a:r>
            <a:endParaRPr lang="fr-FR" dirty="0"/>
          </a:p>
        </p:txBody>
      </p:sp>
    </p:spTree>
    <p:extLst>
      <p:ext uri="{BB962C8B-B14F-4D97-AF65-F5344CB8AC3E}">
        <p14:creationId xmlns:p14="http://schemas.microsoft.com/office/powerpoint/2010/main" val="245838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21779"/>
          </a:xfrm>
        </p:spPr>
        <p:txBody>
          <a:bodyPr>
            <a:normAutofit/>
          </a:bodyPr>
          <a:lstStyle/>
          <a:p>
            <a:r>
              <a:rPr lang="fr-FR" sz="4000" dirty="0" err="1"/>
              <a:t>Respondents</a:t>
            </a:r>
            <a:r>
              <a:rPr lang="fr-FR" sz="4000" dirty="0"/>
              <a:t>’ homes can </a:t>
            </a:r>
            <a:r>
              <a:rPr lang="fr-FR" sz="4000" dirty="0" err="1"/>
              <a:t>be</a:t>
            </a:r>
            <a:r>
              <a:rPr lang="fr-FR" sz="4000" dirty="0"/>
              <a:t> </a:t>
            </a:r>
            <a:r>
              <a:rPr lang="fr-FR" sz="4000" dirty="0" err="1"/>
              <a:t>easily</a:t>
            </a:r>
            <a:r>
              <a:rPr lang="fr-FR" sz="4000" dirty="0"/>
              <a:t> </a:t>
            </a:r>
            <a:r>
              <a:rPr lang="fr-FR" sz="4000" dirty="0" err="1"/>
              <a:t>reached</a:t>
            </a:r>
            <a:r>
              <a:rPr lang="fr-FR" sz="4000" dirty="0"/>
              <a:t> by public transport</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13</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390471"/>
            <a:ext cx="9821360" cy="369332"/>
          </a:xfrm>
          <a:prstGeom prst="rect">
            <a:avLst/>
          </a:prstGeom>
        </p:spPr>
        <p:txBody>
          <a:bodyPr wrap="square">
            <a:spAutoFit/>
          </a:bodyPr>
          <a:lstStyle/>
          <a:p>
            <a:r>
              <a:rPr lang="en-US" dirty="0"/>
              <a:t>6 How easy is it for guests to travel to your home by public transport (plane, train, bus, metro, etc.)? </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13</a:t>
            </a:fld>
            <a:endParaRPr lang="fr-FR" sz="2400" dirty="0">
              <a:solidFill>
                <a:schemeClr val="bg1"/>
              </a:solidFill>
            </a:endParaRPr>
          </a:p>
        </p:txBody>
      </p:sp>
      <p:sp>
        <p:nvSpPr>
          <p:cNvPr id="7" name="Espace réservé du numéro de diapositive 4">
            <a:extLst>
              <a:ext uri="{FF2B5EF4-FFF2-40B4-BE49-F238E27FC236}">
                <a16:creationId xmlns:a16="http://schemas.microsoft.com/office/drawing/2014/main" id="{EAC9C375-6B21-4339-A445-EBDFF8EEE54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C3C8A127-348B-4F4C-8F81-BCE3A56C5956}"/>
              </a:ext>
            </a:extLst>
          </p:cNvPr>
          <p:cNvPicPr>
            <a:picLocks noChangeAspect="1"/>
          </p:cNvPicPr>
          <p:nvPr/>
        </p:nvPicPr>
        <p:blipFill>
          <a:blip r:embed="rId3"/>
          <a:stretch>
            <a:fillRect/>
          </a:stretch>
        </p:blipFill>
        <p:spPr>
          <a:xfrm>
            <a:off x="779592" y="1819575"/>
            <a:ext cx="8027453" cy="4420403"/>
          </a:xfrm>
          <a:prstGeom prst="rect">
            <a:avLst/>
          </a:prstGeom>
        </p:spPr>
      </p:pic>
    </p:spTree>
    <p:extLst>
      <p:ext uri="{BB962C8B-B14F-4D97-AF65-F5344CB8AC3E}">
        <p14:creationId xmlns:p14="http://schemas.microsoft.com/office/powerpoint/2010/main" val="272111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33811"/>
          </a:xfrm>
        </p:spPr>
        <p:txBody>
          <a:bodyPr>
            <a:normAutofit/>
          </a:bodyPr>
          <a:lstStyle/>
          <a:p>
            <a:r>
              <a:rPr lang="fr-FR" sz="4000" dirty="0"/>
              <a:t>3 of 4 </a:t>
            </a:r>
            <a:r>
              <a:rPr lang="fr-FR" sz="4000" dirty="0" err="1"/>
              <a:t>say</a:t>
            </a:r>
            <a:r>
              <a:rPr lang="fr-FR" sz="4000" dirty="0"/>
              <a:t> </a:t>
            </a:r>
            <a:r>
              <a:rPr lang="fr-FR" sz="4000" dirty="0" err="1"/>
              <a:t>they</a:t>
            </a:r>
            <a:r>
              <a:rPr lang="fr-FR" sz="4000" dirty="0"/>
              <a:t> have a profile photo and </a:t>
            </a:r>
            <a:r>
              <a:rPr lang="fr-FR" sz="4000" dirty="0" err="1"/>
              <a:t>filled</a:t>
            </a:r>
            <a:r>
              <a:rPr lang="fr-FR" sz="4000" dirty="0"/>
              <a:t> in the accommodation section</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14</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390471"/>
            <a:ext cx="9821360" cy="369332"/>
          </a:xfrm>
          <a:prstGeom prst="rect">
            <a:avLst/>
          </a:prstGeom>
        </p:spPr>
        <p:txBody>
          <a:bodyPr wrap="square">
            <a:spAutoFit/>
          </a:bodyPr>
          <a:lstStyle/>
          <a:p>
            <a:r>
              <a:rPr lang="en-US" dirty="0"/>
              <a:t>7 Which parts of your profile are filled in? Please select all the parts which you remember having filled:</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14</a:t>
            </a:fld>
            <a:endParaRPr lang="fr-FR" sz="2400" dirty="0">
              <a:solidFill>
                <a:schemeClr val="bg1"/>
              </a:solidFill>
            </a:endParaRPr>
          </a:p>
        </p:txBody>
      </p:sp>
      <p:sp>
        <p:nvSpPr>
          <p:cNvPr id="4" name="ZoneTexte 3">
            <a:extLst>
              <a:ext uri="{FF2B5EF4-FFF2-40B4-BE49-F238E27FC236}">
                <a16:creationId xmlns:a16="http://schemas.microsoft.com/office/drawing/2014/main" id="{70203DF1-BB46-4A30-9498-429DD5B51AFC}"/>
              </a:ext>
            </a:extLst>
          </p:cNvPr>
          <p:cNvSpPr txBox="1"/>
          <p:nvPr/>
        </p:nvSpPr>
        <p:spPr>
          <a:xfrm>
            <a:off x="7532012" y="2249046"/>
            <a:ext cx="3592778" cy="2585323"/>
          </a:xfrm>
          <a:prstGeom prst="rect">
            <a:avLst/>
          </a:prstGeom>
          <a:noFill/>
        </p:spPr>
        <p:txBody>
          <a:bodyPr wrap="none" rtlCol="0">
            <a:spAutoFit/>
          </a:bodyPr>
          <a:lstStyle/>
          <a:p>
            <a:r>
              <a:rPr lang="fr-FR" dirty="0" err="1"/>
              <a:t>Surprisingly</a:t>
            </a:r>
            <a:r>
              <a:rPr lang="fr-FR" dirty="0"/>
              <a:t> </a:t>
            </a:r>
            <a:r>
              <a:rPr lang="fr-FR" dirty="0" err="1"/>
              <a:t>among</a:t>
            </a:r>
            <a:r>
              <a:rPr lang="fr-FR" dirty="0"/>
              <a:t> </a:t>
            </a:r>
            <a:r>
              <a:rPr lang="fr-FR" dirty="0" err="1"/>
              <a:t>those</a:t>
            </a:r>
            <a:r>
              <a:rPr lang="fr-FR" dirty="0"/>
              <a:t> </a:t>
            </a:r>
            <a:r>
              <a:rPr lang="fr-FR" dirty="0" err="1"/>
              <a:t>who</a:t>
            </a:r>
            <a:r>
              <a:rPr lang="fr-FR" dirty="0"/>
              <a:t> </a:t>
            </a:r>
            <a:r>
              <a:rPr lang="fr-FR" dirty="0" err="1"/>
              <a:t>offer</a:t>
            </a:r>
            <a:r>
              <a:rPr lang="fr-FR" dirty="0"/>
              <a:t> </a:t>
            </a:r>
          </a:p>
          <a:p>
            <a:r>
              <a:rPr lang="fr-FR" dirty="0"/>
              <a:t>to host (YES and MAYBE), </a:t>
            </a:r>
            <a:r>
              <a:rPr lang="fr-FR" dirty="0" err="1"/>
              <a:t>there</a:t>
            </a:r>
            <a:endParaRPr lang="fr-FR" dirty="0"/>
          </a:p>
          <a:p>
            <a:r>
              <a:rPr lang="fr-FR" dirty="0" err="1"/>
              <a:t>aren’t</a:t>
            </a:r>
            <a:r>
              <a:rPr lang="fr-FR" dirty="0"/>
              <a:t> more </a:t>
            </a:r>
            <a:r>
              <a:rPr lang="fr-FR" dirty="0" err="1"/>
              <a:t>who</a:t>
            </a:r>
            <a:r>
              <a:rPr lang="fr-FR" dirty="0"/>
              <a:t> </a:t>
            </a:r>
            <a:r>
              <a:rPr lang="fr-FR" dirty="0" err="1"/>
              <a:t>say</a:t>
            </a:r>
            <a:r>
              <a:rPr lang="fr-FR" dirty="0"/>
              <a:t> </a:t>
            </a:r>
            <a:r>
              <a:rPr lang="fr-FR" dirty="0" err="1"/>
              <a:t>they</a:t>
            </a:r>
            <a:r>
              <a:rPr lang="fr-FR" dirty="0"/>
              <a:t> have a </a:t>
            </a:r>
          </a:p>
          <a:p>
            <a:r>
              <a:rPr lang="fr-FR" dirty="0"/>
              <a:t>profile photo or </a:t>
            </a:r>
            <a:r>
              <a:rPr lang="fr-FR" dirty="0" err="1"/>
              <a:t>filled</a:t>
            </a:r>
            <a:r>
              <a:rPr lang="fr-FR" dirty="0"/>
              <a:t> the </a:t>
            </a:r>
            <a:r>
              <a:rPr lang="fr-FR" dirty="0" err="1"/>
              <a:t>accommo</a:t>
            </a:r>
            <a:r>
              <a:rPr lang="fr-FR" dirty="0"/>
              <a:t>-</a:t>
            </a:r>
          </a:p>
          <a:p>
            <a:r>
              <a:rPr lang="fr-FR" dirty="0"/>
              <a:t>dation section.</a:t>
            </a:r>
          </a:p>
          <a:p>
            <a:endParaRPr lang="fr-FR" dirty="0"/>
          </a:p>
          <a:p>
            <a:r>
              <a:rPr lang="fr-FR" dirty="0"/>
              <a:t>In the </a:t>
            </a:r>
            <a:r>
              <a:rPr lang="fr-FR" dirty="0" err="1"/>
              <a:t>youngest</a:t>
            </a:r>
            <a:r>
              <a:rPr lang="fr-FR" dirty="0"/>
              <a:t> </a:t>
            </a:r>
            <a:r>
              <a:rPr lang="fr-FR" dirty="0" err="1"/>
              <a:t>age</a:t>
            </a:r>
            <a:r>
              <a:rPr lang="fr-FR" dirty="0"/>
              <a:t> group </a:t>
            </a:r>
            <a:r>
              <a:rPr lang="fr-FR" dirty="0" err="1"/>
              <a:t>only</a:t>
            </a:r>
            <a:r>
              <a:rPr lang="fr-FR" dirty="0"/>
              <a:t> </a:t>
            </a:r>
          </a:p>
          <a:p>
            <a:r>
              <a:rPr lang="fr-FR" dirty="0"/>
              <a:t>1 of 2 </a:t>
            </a:r>
            <a:r>
              <a:rPr lang="fr-FR" dirty="0" err="1"/>
              <a:t>say</a:t>
            </a:r>
            <a:r>
              <a:rPr lang="fr-FR" dirty="0"/>
              <a:t> </a:t>
            </a:r>
            <a:r>
              <a:rPr lang="fr-FR" dirty="0" err="1"/>
              <a:t>they</a:t>
            </a:r>
            <a:r>
              <a:rPr lang="fr-FR" dirty="0"/>
              <a:t> have a profile photo.</a:t>
            </a:r>
          </a:p>
          <a:p>
            <a:endParaRPr lang="fr-FR" dirty="0"/>
          </a:p>
        </p:txBody>
      </p:sp>
      <p:sp>
        <p:nvSpPr>
          <p:cNvPr id="8" name="Espace réservé du numéro de diapositive 4">
            <a:extLst>
              <a:ext uri="{FF2B5EF4-FFF2-40B4-BE49-F238E27FC236}">
                <a16:creationId xmlns:a16="http://schemas.microsoft.com/office/drawing/2014/main" id="{A193A492-FAC4-4D85-AD0F-4691033940E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6" name="Image 5">
            <a:extLst>
              <a:ext uri="{FF2B5EF4-FFF2-40B4-BE49-F238E27FC236}">
                <a16:creationId xmlns:a16="http://schemas.microsoft.com/office/drawing/2014/main" id="{C095693D-4075-4B38-A4E7-5E9C73947513}"/>
              </a:ext>
            </a:extLst>
          </p:cNvPr>
          <p:cNvPicPr>
            <a:picLocks noChangeAspect="1"/>
          </p:cNvPicPr>
          <p:nvPr/>
        </p:nvPicPr>
        <p:blipFill>
          <a:blip r:embed="rId3"/>
          <a:stretch>
            <a:fillRect/>
          </a:stretch>
        </p:blipFill>
        <p:spPr>
          <a:xfrm>
            <a:off x="2758010" y="1890773"/>
            <a:ext cx="4863155" cy="4245219"/>
          </a:xfrm>
          <a:prstGeom prst="rect">
            <a:avLst/>
          </a:prstGeom>
        </p:spPr>
      </p:pic>
      <p:sp>
        <p:nvSpPr>
          <p:cNvPr id="7" name="ZoneTexte 6">
            <a:extLst>
              <a:ext uri="{FF2B5EF4-FFF2-40B4-BE49-F238E27FC236}">
                <a16:creationId xmlns:a16="http://schemas.microsoft.com/office/drawing/2014/main" id="{88852796-9608-4037-8AA0-EE386665F68E}"/>
              </a:ext>
            </a:extLst>
          </p:cNvPr>
          <p:cNvSpPr txBox="1"/>
          <p:nvPr/>
        </p:nvSpPr>
        <p:spPr>
          <a:xfrm>
            <a:off x="508676" y="2419815"/>
            <a:ext cx="2249334" cy="307777"/>
          </a:xfrm>
          <a:prstGeom prst="rect">
            <a:avLst/>
          </a:prstGeom>
          <a:noFill/>
        </p:spPr>
        <p:txBody>
          <a:bodyPr wrap="none" rtlCol="0">
            <a:spAutoFit/>
          </a:bodyPr>
          <a:lstStyle/>
          <a:p>
            <a:pPr algn="r"/>
            <a:r>
              <a:rPr lang="fr-FR" sz="1400" dirty="0"/>
              <a:t>main profile photo of </a:t>
            </a:r>
            <a:r>
              <a:rPr lang="fr-FR" sz="1400" dirty="0" err="1"/>
              <a:t>myself</a:t>
            </a:r>
            <a:endParaRPr lang="fr-FR" sz="1400" dirty="0"/>
          </a:p>
        </p:txBody>
      </p:sp>
      <p:sp>
        <p:nvSpPr>
          <p:cNvPr id="12" name="ZoneTexte 11">
            <a:extLst>
              <a:ext uri="{FF2B5EF4-FFF2-40B4-BE49-F238E27FC236}">
                <a16:creationId xmlns:a16="http://schemas.microsoft.com/office/drawing/2014/main" id="{57D49276-674E-4A17-BBAA-EBE97677B796}"/>
              </a:ext>
            </a:extLst>
          </p:cNvPr>
          <p:cNvSpPr txBox="1"/>
          <p:nvPr/>
        </p:nvSpPr>
        <p:spPr>
          <a:xfrm>
            <a:off x="611332" y="2928425"/>
            <a:ext cx="2146678" cy="523220"/>
          </a:xfrm>
          <a:prstGeom prst="rect">
            <a:avLst/>
          </a:prstGeom>
          <a:noFill/>
        </p:spPr>
        <p:txBody>
          <a:bodyPr wrap="none" rtlCol="0">
            <a:spAutoFit/>
          </a:bodyPr>
          <a:lstStyle/>
          <a:p>
            <a:pPr algn="r"/>
            <a:r>
              <a:rPr lang="fr-FR" sz="1400" dirty="0" err="1"/>
              <a:t>other</a:t>
            </a:r>
            <a:r>
              <a:rPr lang="fr-FR" sz="1400" dirty="0"/>
              <a:t> photo on </a:t>
            </a:r>
            <a:r>
              <a:rPr lang="fr-FR" sz="1400" dirty="0" err="1"/>
              <a:t>which</a:t>
            </a:r>
            <a:r>
              <a:rPr lang="fr-FR" sz="1400" dirty="0"/>
              <a:t> I </a:t>
            </a:r>
            <a:r>
              <a:rPr lang="fr-FR" sz="1400" dirty="0" err="1"/>
              <a:t>am</a:t>
            </a:r>
            <a:endParaRPr lang="fr-FR" sz="1400" dirty="0"/>
          </a:p>
          <a:p>
            <a:pPr algn="r"/>
            <a:r>
              <a:rPr lang="fr-FR" sz="1400" dirty="0"/>
              <a:t>not </a:t>
            </a:r>
            <a:r>
              <a:rPr lang="fr-FR" sz="1400" dirty="0" err="1"/>
              <a:t>recognizable</a:t>
            </a:r>
            <a:endParaRPr lang="fr-FR" sz="1400" dirty="0"/>
          </a:p>
        </p:txBody>
      </p:sp>
      <p:sp>
        <p:nvSpPr>
          <p:cNvPr id="13" name="ZoneTexte 12">
            <a:extLst>
              <a:ext uri="{FF2B5EF4-FFF2-40B4-BE49-F238E27FC236}">
                <a16:creationId xmlns:a16="http://schemas.microsoft.com/office/drawing/2014/main" id="{B45BFEEF-E833-405F-B7D3-09962ECCFD17}"/>
              </a:ext>
            </a:extLst>
          </p:cNvPr>
          <p:cNvSpPr txBox="1"/>
          <p:nvPr/>
        </p:nvSpPr>
        <p:spPr>
          <a:xfrm>
            <a:off x="999195" y="3652478"/>
            <a:ext cx="1758815" cy="307777"/>
          </a:xfrm>
          <a:prstGeom prst="rect">
            <a:avLst/>
          </a:prstGeom>
          <a:noFill/>
        </p:spPr>
        <p:txBody>
          <a:bodyPr wrap="none" rtlCol="0">
            <a:spAutoFit/>
          </a:bodyPr>
          <a:lstStyle/>
          <a:p>
            <a:pPr algn="r"/>
            <a:r>
              <a:rPr lang="fr-FR" sz="1400" dirty="0"/>
              <a:t>« about me »  section</a:t>
            </a:r>
          </a:p>
        </p:txBody>
      </p:sp>
      <p:sp>
        <p:nvSpPr>
          <p:cNvPr id="14" name="ZoneTexte 13">
            <a:extLst>
              <a:ext uri="{FF2B5EF4-FFF2-40B4-BE49-F238E27FC236}">
                <a16:creationId xmlns:a16="http://schemas.microsoft.com/office/drawing/2014/main" id="{68B3A23A-F9D6-480C-B65D-85623BD50599}"/>
              </a:ext>
            </a:extLst>
          </p:cNvPr>
          <p:cNvSpPr txBox="1"/>
          <p:nvPr/>
        </p:nvSpPr>
        <p:spPr>
          <a:xfrm>
            <a:off x="824403" y="4240279"/>
            <a:ext cx="1933607" cy="307777"/>
          </a:xfrm>
          <a:prstGeom prst="rect">
            <a:avLst/>
          </a:prstGeom>
          <a:noFill/>
        </p:spPr>
        <p:txBody>
          <a:bodyPr wrap="none" rtlCol="0">
            <a:spAutoFit/>
          </a:bodyPr>
          <a:lstStyle/>
          <a:p>
            <a:pPr algn="r"/>
            <a:r>
              <a:rPr lang="fr-FR" sz="1400" dirty="0"/>
              <a:t>accommodation section</a:t>
            </a:r>
          </a:p>
        </p:txBody>
      </p:sp>
      <p:sp>
        <p:nvSpPr>
          <p:cNvPr id="15" name="ZoneTexte 14">
            <a:extLst>
              <a:ext uri="{FF2B5EF4-FFF2-40B4-BE49-F238E27FC236}">
                <a16:creationId xmlns:a16="http://schemas.microsoft.com/office/drawing/2014/main" id="{0413AAE3-211F-4E59-B453-75554CBE9BE2}"/>
              </a:ext>
            </a:extLst>
          </p:cNvPr>
          <p:cNvSpPr txBox="1"/>
          <p:nvPr/>
        </p:nvSpPr>
        <p:spPr>
          <a:xfrm>
            <a:off x="1532994" y="4828698"/>
            <a:ext cx="1225015" cy="307777"/>
          </a:xfrm>
          <a:prstGeom prst="rect">
            <a:avLst/>
          </a:prstGeom>
          <a:noFill/>
        </p:spPr>
        <p:txBody>
          <a:bodyPr wrap="none" rtlCol="0">
            <a:spAutoFit/>
          </a:bodyPr>
          <a:lstStyle/>
          <a:p>
            <a:pPr algn="r"/>
            <a:r>
              <a:rPr lang="fr-FR" sz="1400" dirty="0" err="1"/>
              <a:t>other</a:t>
            </a:r>
            <a:r>
              <a:rPr lang="fr-FR" sz="1400" dirty="0"/>
              <a:t> sections</a:t>
            </a:r>
          </a:p>
        </p:txBody>
      </p:sp>
      <p:sp>
        <p:nvSpPr>
          <p:cNvPr id="16" name="ZoneTexte 15">
            <a:extLst>
              <a:ext uri="{FF2B5EF4-FFF2-40B4-BE49-F238E27FC236}">
                <a16:creationId xmlns:a16="http://schemas.microsoft.com/office/drawing/2014/main" id="{2062C8BC-C3CB-4B75-9C40-28CFDFE7AC49}"/>
              </a:ext>
            </a:extLst>
          </p:cNvPr>
          <p:cNvSpPr txBox="1"/>
          <p:nvPr/>
        </p:nvSpPr>
        <p:spPr>
          <a:xfrm>
            <a:off x="228856" y="5417117"/>
            <a:ext cx="2529154" cy="307777"/>
          </a:xfrm>
          <a:prstGeom prst="rect">
            <a:avLst/>
          </a:prstGeom>
          <a:noFill/>
        </p:spPr>
        <p:txBody>
          <a:bodyPr wrap="none" rtlCol="0">
            <a:spAutoFit/>
          </a:bodyPr>
          <a:lstStyle/>
          <a:p>
            <a:pPr algn="r"/>
            <a:r>
              <a:rPr lang="fr-FR" sz="1400" dirty="0" err="1"/>
              <a:t>don’t</a:t>
            </a:r>
            <a:r>
              <a:rPr lang="fr-FR" sz="1400" dirty="0"/>
              <a:t> know </a:t>
            </a:r>
            <a:r>
              <a:rPr lang="fr-FR" sz="1400" dirty="0" err="1"/>
              <a:t>which</a:t>
            </a:r>
            <a:r>
              <a:rPr lang="fr-FR" sz="1400" dirty="0"/>
              <a:t> sections </a:t>
            </a:r>
            <a:r>
              <a:rPr lang="fr-FR" sz="1400" dirty="0" err="1"/>
              <a:t>filled</a:t>
            </a:r>
            <a:endParaRPr lang="fr-FR" sz="1400" dirty="0"/>
          </a:p>
        </p:txBody>
      </p:sp>
    </p:spTree>
    <p:extLst>
      <p:ext uri="{BB962C8B-B14F-4D97-AF65-F5344CB8AC3E}">
        <p14:creationId xmlns:p14="http://schemas.microsoft.com/office/powerpoint/2010/main" val="139165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1209748"/>
          </a:xfrm>
        </p:spPr>
        <p:txBody>
          <a:bodyPr>
            <a:normAutofit/>
          </a:bodyPr>
          <a:lstStyle/>
          <a:p>
            <a:r>
              <a:rPr lang="fr-FR" sz="4000" dirty="0"/>
              <a:t>The </a:t>
            </a:r>
            <a:r>
              <a:rPr lang="fr-FR" sz="4000" dirty="0" err="1"/>
              <a:t>reasons</a:t>
            </a:r>
            <a:r>
              <a:rPr lang="fr-FR" sz="4000" dirty="0"/>
              <a:t> for not </a:t>
            </a:r>
            <a:r>
              <a:rPr lang="fr-FR" sz="4000" dirty="0" err="1"/>
              <a:t>uploading</a:t>
            </a:r>
            <a:r>
              <a:rPr lang="fr-FR" sz="4000" dirty="0"/>
              <a:t> a profile photo are </a:t>
            </a:r>
            <a:r>
              <a:rPr lang="fr-FR" sz="4000" dirty="0" err="1"/>
              <a:t>varied</a:t>
            </a:r>
            <a:r>
              <a:rPr lang="fr-FR" sz="4000" dirty="0"/>
              <a:t>. </a:t>
            </a:r>
            <a:r>
              <a:rPr lang="fr-FR" sz="4000" dirty="0" err="1"/>
              <a:t>Only</a:t>
            </a:r>
            <a:r>
              <a:rPr lang="fr-FR" sz="4000" dirty="0"/>
              <a:t> 3 % </a:t>
            </a:r>
            <a:r>
              <a:rPr lang="fr-FR" sz="4000" dirty="0" err="1"/>
              <a:t>say</a:t>
            </a:r>
            <a:r>
              <a:rPr lang="fr-FR" sz="4000" dirty="0"/>
              <a:t> </a:t>
            </a:r>
            <a:r>
              <a:rPr lang="fr-FR" sz="4000" dirty="0" err="1"/>
              <a:t>they</a:t>
            </a:r>
            <a:r>
              <a:rPr lang="fr-FR" sz="4000" dirty="0"/>
              <a:t> </a:t>
            </a:r>
            <a:r>
              <a:rPr lang="fr-FR" sz="4000" dirty="0" err="1"/>
              <a:t>don’t</a:t>
            </a:r>
            <a:r>
              <a:rPr lang="fr-FR" sz="4000" dirty="0"/>
              <a:t> know how.</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15</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100536"/>
            <a:ext cx="9821360" cy="646331"/>
          </a:xfrm>
          <a:prstGeom prst="rect">
            <a:avLst/>
          </a:prstGeom>
        </p:spPr>
        <p:txBody>
          <a:bodyPr wrap="square">
            <a:spAutoFit/>
          </a:bodyPr>
          <a:lstStyle/>
          <a:p>
            <a:r>
              <a:rPr lang="en-US" dirty="0"/>
              <a:t>8 What are the reasons why you don't have a photo on which you can be recognized on your profile? Please select all reasons which apply:</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15</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46E742B3-85E5-402B-B098-47817135EB1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285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1FA275D6-8450-4640-88F8-2A4C4A37F4F2}"/>
              </a:ext>
            </a:extLst>
          </p:cNvPr>
          <p:cNvPicPr>
            <a:picLocks noChangeAspect="1"/>
          </p:cNvPicPr>
          <p:nvPr/>
        </p:nvPicPr>
        <p:blipFill>
          <a:blip r:embed="rId3"/>
          <a:stretch>
            <a:fillRect/>
          </a:stretch>
        </p:blipFill>
        <p:spPr>
          <a:xfrm>
            <a:off x="4148820" y="1907329"/>
            <a:ext cx="5586196" cy="4042714"/>
          </a:xfrm>
          <a:prstGeom prst="rect">
            <a:avLst/>
          </a:prstGeom>
        </p:spPr>
      </p:pic>
      <p:sp>
        <p:nvSpPr>
          <p:cNvPr id="5" name="Rectangle 4">
            <a:extLst>
              <a:ext uri="{FF2B5EF4-FFF2-40B4-BE49-F238E27FC236}">
                <a16:creationId xmlns:a16="http://schemas.microsoft.com/office/drawing/2014/main" id="{F77B1BF8-546E-4C3C-842A-D29E81125F26}"/>
              </a:ext>
            </a:extLst>
          </p:cNvPr>
          <p:cNvSpPr/>
          <p:nvPr/>
        </p:nvSpPr>
        <p:spPr>
          <a:xfrm>
            <a:off x="1274956" y="2323933"/>
            <a:ext cx="2873864" cy="369332"/>
          </a:xfrm>
          <a:prstGeom prst="rect">
            <a:avLst/>
          </a:prstGeom>
        </p:spPr>
        <p:txBody>
          <a:bodyPr wrap="none">
            <a:spAutoFit/>
          </a:bodyPr>
          <a:lstStyle/>
          <a:p>
            <a:r>
              <a:rPr lang="en-US" dirty="0"/>
              <a:t>I don't believe it is necessary</a:t>
            </a:r>
            <a:endParaRPr lang="fr-FR" dirty="0"/>
          </a:p>
        </p:txBody>
      </p:sp>
      <p:sp>
        <p:nvSpPr>
          <p:cNvPr id="7" name="Rectangle 6">
            <a:extLst>
              <a:ext uri="{FF2B5EF4-FFF2-40B4-BE49-F238E27FC236}">
                <a16:creationId xmlns:a16="http://schemas.microsoft.com/office/drawing/2014/main" id="{1693A077-AFCD-4E47-98ED-2C7AE6FAFEA3}"/>
              </a:ext>
            </a:extLst>
          </p:cNvPr>
          <p:cNvSpPr/>
          <p:nvPr/>
        </p:nvSpPr>
        <p:spPr>
          <a:xfrm>
            <a:off x="1443784" y="2843758"/>
            <a:ext cx="2705036" cy="369332"/>
          </a:xfrm>
          <a:prstGeom prst="rect">
            <a:avLst/>
          </a:prstGeom>
        </p:spPr>
        <p:txBody>
          <a:bodyPr wrap="none">
            <a:spAutoFit/>
          </a:bodyPr>
          <a:lstStyle/>
          <a:p>
            <a:r>
              <a:rPr lang="en-US" dirty="0"/>
              <a:t>I prefer not to show myself</a:t>
            </a:r>
            <a:endParaRPr lang="fr-FR" dirty="0"/>
          </a:p>
        </p:txBody>
      </p:sp>
      <p:sp>
        <p:nvSpPr>
          <p:cNvPr id="8" name="Rectangle 7">
            <a:extLst>
              <a:ext uri="{FF2B5EF4-FFF2-40B4-BE49-F238E27FC236}">
                <a16:creationId xmlns:a16="http://schemas.microsoft.com/office/drawing/2014/main" id="{16F67185-C0BE-49CD-BEA8-7C6C07FA05CA}"/>
              </a:ext>
            </a:extLst>
          </p:cNvPr>
          <p:cNvSpPr/>
          <p:nvPr/>
        </p:nvSpPr>
        <p:spPr>
          <a:xfrm>
            <a:off x="1018924" y="3213090"/>
            <a:ext cx="3129896" cy="646331"/>
          </a:xfrm>
          <a:prstGeom prst="rect">
            <a:avLst/>
          </a:prstGeom>
        </p:spPr>
        <p:txBody>
          <a:bodyPr wrap="none">
            <a:spAutoFit/>
          </a:bodyPr>
          <a:lstStyle/>
          <a:p>
            <a:r>
              <a:rPr lang="en-US" dirty="0"/>
              <a:t>I don't have a picture of myself </a:t>
            </a:r>
          </a:p>
          <a:p>
            <a:pPr algn="r"/>
            <a:r>
              <a:rPr lang="en-US" dirty="0"/>
              <a:t>which I would like to show</a:t>
            </a:r>
            <a:endParaRPr lang="fr-FR" dirty="0"/>
          </a:p>
        </p:txBody>
      </p:sp>
      <p:sp>
        <p:nvSpPr>
          <p:cNvPr id="13" name="Rectangle 12">
            <a:extLst>
              <a:ext uri="{FF2B5EF4-FFF2-40B4-BE49-F238E27FC236}">
                <a16:creationId xmlns:a16="http://schemas.microsoft.com/office/drawing/2014/main" id="{64D8C44B-6B8B-4BCC-BF45-EE11370C9425}"/>
              </a:ext>
            </a:extLst>
          </p:cNvPr>
          <p:cNvSpPr/>
          <p:nvPr/>
        </p:nvSpPr>
        <p:spPr>
          <a:xfrm>
            <a:off x="797261" y="3859421"/>
            <a:ext cx="3351559" cy="369332"/>
          </a:xfrm>
          <a:prstGeom prst="rect">
            <a:avLst/>
          </a:prstGeom>
        </p:spPr>
        <p:txBody>
          <a:bodyPr wrap="none">
            <a:spAutoFit/>
          </a:bodyPr>
          <a:lstStyle/>
          <a:p>
            <a:r>
              <a:rPr lang="en-US" dirty="0"/>
              <a:t>I don't know how to add a picture</a:t>
            </a:r>
            <a:endParaRPr lang="fr-FR" dirty="0"/>
          </a:p>
        </p:txBody>
      </p:sp>
      <p:sp>
        <p:nvSpPr>
          <p:cNvPr id="14" name="Rectangle 13">
            <a:extLst>
              <a:ext uri="{FF2B5EF4-FFF2-40B4-BE49-F238E27FC236}">
                <a16:creationId xmlns:a16="http://schemas.microsoft.com/office/drawing/2014/main" id="{80AACB7B-2BD4-4262-8FD1-DD95FFA9C0C1}"/>
              </a:ext>
            </a:extLst>
          </p:cNvPr>
          <p:cNvSpPr/>
          <p:nvPr/>
        </p:nvSpPr>
        <p:spPr>
          <a:xfrm>
            <a:off x="1928532" y="4321086"/>
            <a:ext cx="2220288" cy="369332"/>
          </a:xfrm>
          <a:prstGeom prst="rect">
            <a:avLst/>
          </a:prstGeom>
        </p:spPr>
        <p:txBody>
          <a:bodyPr wrap="none">
            <a:spAutoFit/>
          </a:bodyPr>
          <a:lstStyle/>
          <a:p>
            <a:r>
              <a:rPr lang="en-US" dirty="0"/>
              <a:t>I haven't thought of it</a:t>
            </a:r>
            <a:endParaRPr lang="fr-FR" dirty="0"/>
          </a:p>
        </p:txBody>
      </p:sp>
      <p:sp>
        <p:nvSpPr>
          <p:cNvPr id="15" name="Rectangle 14">
            <a:extLst>
              <a:ext uri="{FF2B5EF4-FFF2-40B4-BE49-F238E27FC236}">
                <a16:creationId xmlns:a16="http://schemas.microsoft.com/office/drawing/2014/main" id="{0E7D39C7-3CC9-4C2D-B41D-6581FAB2208D}"/>
              </a:ext>
            </a:extLst>
          </p:cNvPr>
          <p:cNvSpPr/>
          <p:nvPr/>
        </p:nvSpPr>
        <p:spPr>
          <a:xfrm>
            <a:off x="2267856" y="4825063"/>
            <a:ext cx="1880964" cy="369332"/>
          </a:xfrm>
          <a:prstGeom prst="rect">
            <a:avLst/>
          </a:prstGeom>
        </p:spPr>
        <p:txBody>
          <a:bodyPr wrap="none">
            <a:spAutoFit/>
          </a:bodyPr>
          <a:lstStyle/>
          <a:p>
            <a:r>
              <a:rPr lang="fr-FR" dirty="0"/>
              <a:t>I </a:t>
            </a:r>
            <a:r>
              <a:rPr lang="fr-FR" dirty="0" err="1"/>
              <a:t>haven't</a:t>
            </a:r>
            <a:r>
              <a:rPr lang="fr-FR" dirty="0"/>
              <a:t> </a:t>
            </a:r>
            <a:r>
              <a:rPr lang="fr-FR" dirty="0" err="1"/>
              <a:t>had</a:t>
            </a:r>
            <a:r>
              <a:rPr lang="fr-FR" dirty="0"/>
              <a:t> time</a:t>
            </a:r>
          </a:p>
        </p:txBody>
      </p:sp>
      <p:sp>
        <p:nvSpPr>
          <p:cNvPr id="16" name="Rectangle 15">
            <a:extLst>
              <a:ext uri="{FF2B5EF4-FFF2-40B4-BE49-F238E27FC236}">
                <a16:creationId xmlns:a16="http://schemas.microsoft.com/office/drawing/2014/main" id="{1F9BCB2E-CF57-41FB-8CF7-6FBC48BAD793}"/>
              </a:ext>
            </a:extLst>
          </p:cNvPr>
          <p:cNvSpPr/>
          <p:nvPr/>
        </p:nvSpPr>
        <p:spPr>
          <a:xfrm>
            <a:off x="3417530" y="5329040"/>
            <a:ext cx="731290" cy="369332"/>
          </a:xfrm>
          <a:prstGeom prst="rect">
            <a:avLst/>
          </a:prstGeom>
        </p:spPr>
        <p:txBody>
          <a:bodyPr wrap="none">
            <a:spAutoFit/>
          </a:bodyPr>
          <a:lstStyle/>
          <a:p>
            <a:r>
              <a:rPr lang="fr-FR" dirty="0" err="1"/>
              <a:t>Other</a:t>
            </a:r>
            <a:endParaRPr lang="fr-FR" dirty="0"/>
          </a:p>
        </p:txBody>
      </p:sp>
    </p:spTree>
    <p:extLst>
      <p:ext uri="{BB962C8B-B14F-4D97-AF65-F5344CB8AC3E}">
        <p14:creationId xmlns:p14="http://schemas.microsoft.com/office/powerpoint/2010/main" val="84261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p:txBody>
          <a:bodyPr>
            <a:normAutofit/>
          </a:bodyPr>
          <a:lstStyle/>
          <a:p>
            <a:r>
              <a:rPr lang="fr-FR" sz="4000" dirty="0"/>
              <a:t>2/3 of </a:t>
            </a:r>
            <a:r>
              <a:rPr lang="fr-FR" sz="4000" dirty="0" err="1"/>
              <a:t>respondents</a:t>
            </a:r>
            <a:r>
              <a:rPr lang="fr-FR" sz="4000" dirty="0"/>
              <a:t> </a:t>
            </a:r>
            <a:r>
              <a:rPr lang="fr-FR" sz="4000" dirty="0" err="1"/>
              <a:t>say</a:t>
            </a:r>
            <a:r>
              <a:rPr lang="fr-FR" sz="4000" dirty="0"/>
              <a:t> </a:t>
            </a:r>
            <a:r>
              <a:rPr lang="fr-FR" sz="4000" dirty="0" err="1"/>
              <a:t>they</a:t>
            </a:r>
            <a:r>
              <a:rPr lang="fr-FR" sz="4000" dirty="0"/>
              <a:t> have </a:t>
            </a:r>
            <a:r>
              <a:rPr lang="fr-FR" sz="4000" dirty="0" err="1"/>
              <a:t>logged</a:t>
            </a:r>
            <a:r>
              <a:rPr lang="fr-FR" sz="4000" dirty="0"/>
              <a:t> </a:t>
            </a:r>
            <a:r>
              <a:rPr lang="fr-FR" sz="4000" dirty="0" err="1"/>
              <a:t>into</a:t>
            </a:r>
            <a:r>
              <a:rPr lang="fr-FR" sz="4000" dirty="0"/>
              <a:t> the </a:t>
            </a:r>
            <a:r>
              <a:rPr lang="fr-FR" sz="4000" dirty="0" err="1"/>
              <a:t>website</a:t>
            </a:r>
            <a:r>
              <a:rPr lang="fr-FR" sz="4000" dirty="0"/>
              <a:t> </a:t>
            </a:r>
            <a:r>
              <a:rPr lang="fr-FR" sz="4000" dirty="0" err="1"/>
              <a:t>during</a:t>
            </a:r>
            <a:r>
              <a:rPr lang="fr-FR" sz="4000" dirty="0"/>
              <a:t> the </a:t>
            </a:r>
            <a:r>
              <a:rPr lang="fr-FR" sz="4000" dirty="0" err="1"/>
              <a:t>past</a:t>
            </a:r>
            <a:r>
              <a:rPr lang="fr-FR" sz="4000" dirty="0"/>
              <a:t> 6 </a:t>
            </a:r>
            <a:r>
              <a:rPr lang="fr-FR" sz="4000" dirty="0" err="1"/>
              <a:t>months</a:t>
            </a:r>
            <a:endParaRPr lang="fr-FR" sz="4000" dirty="0"/>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16</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111687"/>
            <a:ext cx="9821360" cy="646331"/>
          </a:xfrm>
          <a:prstGeom prst="rect">
            <a:avLst/>
          </a:prstGeom>
        </p:spPr>
        <p:txBody>
          <a:bodyPr wrap="square">
            <a:spAutoFit/>
          </a:bodyPr>
          <a:lstStyle/>
          <a:p>
            <a:r>
              <a:rPr lang="en-US" dirty="0"/>
              <a:t>9 As far as you can remember, have you logged into the BeWelcome website during the past 6 months (before receiving the invitation to this survey)?</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16</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46E742B3-85E5-402B-B098-47817135EB1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sp>
        <p:nvSpPr>
          <p:cNvPr id="4" name="ZoneTexte 3">
            <a:extLst>
              <a:ext uri="{FF2B5EF4-FFF2-40B4-BE49-F238E27FC236}">
                <a16:creationId xmlns:a16="http://schemas.microsoft.com/office/drawing/2014/main" id="{28087087-0D98-427D-96BB-D7AC330356F5}"/>
              </a:ext>
            </a:extLst>
          </p:cNvPr>
          <p:cNvSpPr txBox="1"/>
          <p:nvPr/>
        </p:nvSpPr>
        <p:spPr>
          <a:xfrm>
            <a:off x="6487002" y="2467747"/>
            <a:ext cx="4225319" cy="3170099"/>
          </a:xfrm>
          <a:prstGeom prst="rect">
            <a:avLst/>
          </a:prstGeom>
          <a:noFill/>
        </p:spPr>
        <p:txBody>
          <a:bodyPr wrap="square" rtlCol="0">
            <a:spAutoFit/>
          </a:bodyPr>
          <a:lstStyle/>
          <a:p>
            <a:r>
              <a:rPr lang="fr-FR" sz="2000" dirty="0"/>
              <a:t>This data </a:t>
            </a:r>
            <a:r>
              <a:rPr lang="fr-FR" sz="2000" dirty="0" err="1"/>
              <a:t>is</a:t>
            </a:r>
            <a:r>
              <a:rPr lang="fr-FR" sz="2000" dirty="0"/>
              <a:t> </a:t>
            </a:r>
            <a:r>
              <a:rPr lang="fr-FR" sz="2000" dirty="0" err="1"/>
              <a:t>rather</a:t>
            </a:r>
            <a:r>
              <a:rPr lang="fr-FR" sz="2000" dirty="0"/>
              <a:t> </a:t>
            </a:r>
            <a:r>
              <a:rPr lang="fr-FR" sz="2000" dirty="0" err="1"/>
              <a:t>accurate</a:t>
            </a:r>
            <a:r>
              <a:rPr lang="fr-FR" sz="2000" dirty="0"/>
              <a:t> as the </a:t>
            </a:r>
            <a:r>
              <a:rPr lang="fr-FR" sz="2000" dirty="0" err="1"/>
              <a:t>actual</a:t>
            </a:r>
            <a:r>
              <a:rPr lang="fr-FR" sz="2000" dirty="0"/>
              <a:t> data </a:t>
            </a:r>
            <a:r>
              <a:rPr lang="fr-FR" sz="2000" dirty="0" err="1"/>
              <a:t>among</a:t>
            </a:r>
            <a:r>
              <a:rPr lang="fr-FR" sz="2000" dirty="0"/>
              <a:t> active </a:t>
            </a:r>
            <a:r>
              <a:rPr lang="fr-FR" sz="2000" dirty="0" err="1"/>
              <a:t>users</a:t>
            </a:r>
            <a:r>
              <a:rPr lang="fr-FR" sz="2000" dirty="0"/>
              <a:t> </a:t>
            </a:r>
            <a:r>
              <a:rPr lang="fr-FR" sz="2000" dirty="0" err="1"/>
              <a:t>invited</a:t>
            </a:r>
            <a:r>
              <a:rPr lang="fr-FR" sz="2000" dirty="0"/>
              <a:t> </a:t>
            </a:r>
            <a:r>
              <a:rPr lang="fr-FR" sz="2000" dirty="0" err="1"/>
              <a:t>is</a:t>
            </a:r>
            <a:r>
              <a:rPr lang="fr-FR" sz="2000" dirty="0"/>
              <a:t> 60%.</a:t>
            </a:r>
          </a:p>
          <a:p>
            <a:endParaRPr lang="fr-FR" sz="2000" dirty="0"/>
          </a:p>
          <a:p>
            <a:r>
              <a:rPr lang="fr-FR" sz="2000" dirty="0" err="1"/>
              <a:t>Only</a:t>
            </a:r>
            <a:r>
              <a:rPr lang="fr-FR" sz="2000" dirty="0"/>
              <a:t> the inactive </a:t>
            </a:r>
            <a:r>
              <a:rPr lang="fr-FR" sz="2000" dirty="0" err="1"/>
              <a:t>respondents</a:t>
            </a:r>
            <a:r>
              <a:rPr lang="fr-FR" sz="2000" dirty="0"/>
              <a:t>, </a:t>
            </a:r>
            <a:r>
              <a:rPr lang="fr-FR" sz="2000" dirty="0" err="1"/>
              <a:t>who</a:t>
            </a:r>
            <a:r>
              <a:rPr lang="fr-FR" sz="2000" dirty="0"/>
              <a:t> </a:t>
            </a:r>
            <a:r>
              <a:rPr lang="fr-FR" sz="2000" dirty="0" err="1"/>
              <a:t>had</a:t>
            </a:r>
            <a:r>
              <a:rPr lang="fr-FR" sz="2000" dirty="0"/>
              <a:t> been set to « inactive » for not </a:t>
            </a:r>
            <a:r>
              <a:rPr lang="fr-FR" sz="2000" dirty="0" err="1"/>
              <a:t>logging</a:t>
            </a:r>
            <a:r>
              <a:rPr lang="fr-FR" sz="2000" dirty="0"/>
              <a:t> in for at least 12 </a:t>
            </a:r>
            <a:r>
              <a:rPr lang="fr-FR" sz="2000" dirty="0" err="1"/>
              <a:t>month</a:t>
            </a:r>
            <a:r>
              <a:rPr lang="fr-FR" sz="2000" dirty="0"/>
              <a:t>, </a:t>
            </a:r>
            <a:r>
              <a:rPr lang="fr-FR" sz="2000" dirty="0" err="1"/>
              <a:t>overestimate</a:t>
            </a:r>
            <a:r>
              <a:rPr lang="fr-FR" sz="2000" dirty="0"/>
              <a:t> </a:t>
            </a:r>
            <a:r>
              <a:rPr lang="fr-FR" sz="2000" dirty="0" err="1"/>
              <a:t>their</a:t>
            </a:r>
            <a:r>
              <a:rPr lang="fr-FR" sz="2000" dirty="0"/>
              <a:t> last login </a:t>
            </a:r>
            <a:r>
              <a:rPr lang="fr-FR" sz="2000" dirty="0" err="1"/>
              <a:t>since</a:t>
            </a:r>
            <a:r>
              <a:rPr lang="fr-FR" sz="2000" dirty="0"/>
              <a:t> 1/4 of </a:t>
            </a:r>
            <a:r>
              <a:rPr lang="fr-FR" sz="2000" dirty="0" err="1"/>
              <a:t>them</a:t>
            </a:r>
            <a:r>
              <a:rPr lang="fr-FR" sz="2000" dirty="0"/>
              <a:t> </a:t>
            </a:r>
            <a:r>
              <a:rPr lang="fr-FR" sz="2000" dirty="0" err="1"/>
              <a:t>also</a:t>
            </a:r>
            <a:r>
              <a:rPr lang="fr-FR" sz="2000" dirty="0"/>
              <a:t> </a:t>
            </a:r>
            <a:r>
              <a:rPr lang="fr-FR" sz="2000" dirty="0" err="1"/>
              <a:t>say</a:t>
            </a:r>
            <a:r>
              <a:rPr lang="fr-FR" sz="2000" dirty="0"/>
              <a:t> </a:t>
            </a:r>
            <a:r>
              <a:rPr lang="fr-FR" sz="2000" dirty="0" err="1"/>
              <a:t>they</a:t>
            </a:r>
            <a:r>
              <a:rPr lang="fr-FR" sz="2000" dirty="0"/>
              <a:t> have </a:t>
            </a:r>
            <a:r>
              <a:rPr lang="fr-FR" sz="2000" dirty="0" err="1"/>
              <a:t>logged</a:t>
            </a:r>
            <a:r>
              <a:rPr lang="fr-FR" sz="2000" dirty="0"/>
              <a:t> in </a:t>
            </a:r>
            <a:r>
              <a:rPr lang="fr-FR" sz="2000" dirty="0" err="1"/>
              <a:t>during</a:t>
            </a:r>
            <a:r>
              <a:rPr lang="fr-FR" sz="2000" dirty="0"/>
              <a:t> the </a:t>
            </a:r>
            <a:r>
              <a:rPr lang="fr-FR" sz="2000" dirty="0" err="1"/>
              <a:t>past</a:t>
            </a:r>
            <a:r>
              <a:rPr lang="fr-FR" sz="2000" dirty="0"/>
              <a:t> 6 </a:t>
            </a:r>
            <a:r>
              <a:rPr lang="fr-FR" sz="2000" dirty="0" err="1"/>
              <a:t>months</a:t>
            </a:r>
            <a:r>
              <a:rPr lang="fr-FR" sz="2000" dirty="0"/>
              <a:t>.</a:t>
            </a:r>
          </a:p>
        </p:txBody>
      </p:sp>
      <p:pic>
        <p:nvPicPr>
          <p:cNvPr id="5" name="Image 4">
            <a:extLst>
              <a:ext uri="{FF2B5EF4-FFF2-40B4-BE49-F238E27FC236}">
                <a16:creationId xmlns:a16="http://schemas.microsoft.com/office/drawing/2014/main" id="{459F0B21-2668-4156-939B-8B00D6E1DA16}"/>
              </a:ext>
            </a:extLst>
          </p:cNvPr>
          <p:cNvPicPr>
            <a:picLocks noChangeAspect="1"/>
          </p:cNvPicPr>
          <p:nvPr/>
        </p:nvPicPr>
        <p:blipFill>
          <a:blip r:embed="rId3"/>
          <a:stretch>
            <a:fillRect/>
          </a:stretch>
        </p:blipFill>
        <p:spPr>
          <a:xfrm>
            <a:off x="589794" y="2680013"/>
            <a:ext cx="5610225" cy="3133725"/>
          </a:xfrm>
          <a:prstGeom prst="rect">
            <a:avLst/>
          </a:prstGeom>
        </p:spPr>
      </p:pic>
      <p:sp>
        <p:nvSpPr>
          <p:cNvPr id="7" name="ZoneTexte 6">
            <a:extLst>
              <a:ext uri="{FF2B5EF4-FFF2-40B4-BE49-F238E27FC236}">
                <a16:creationId xmlns:a16="http://schemas.microsoft.com/office/drawing/2014/main" id="{F68E1752-B8FF-4220-8472-E788E7B79E3A}"/>
              </a:ext>
            </a:extLst>
          </p:cNvPr>
          <p:cNvSpPr txBox="1"/>
          <p:nvPr/>
        </p:nvSpPr>
        <p:spPr>
          <a:xfrm>
            <a:off x="4597436" y="3618347"/>
            <a:ext cx="455574" cy="369332"/>
          </a:xfrm>
          <a:prstGeom prst="rect">
            <a:avLst/>
          </a:prstGeom>
          <a:noFill/>
        </p:spPr>
        <p:txBody>
          <a:bodyPr wrap="none" rtlCol="0">
            <a:spAutoFit/>
          </a:bodyPr>
          <a:lstStyle/>
          <a:p>
            <a:r>
              <a:rPr lang="fr-FR" dirty="0"/>
              <a:t>No</a:t>
            </a:r>
          </a:p>
        </p:txBody>
      </p:sp>
      <p:sp>
        <p:nvSpPr>
          <p:cNvPr id="13" name="ZoneTexte 12">
            <a:extLst>
              <a:ext uri="{FF2B5EF4-FFF2-40B4-BE49-F238E27FC236}">
                <a16:creationId xmlns:a16="http://schemas.microsoft.com/office/drawing/2014/main" id="{A9C3F054-DC70-48D9-AF95-393C798ED1FC}"/>
              </a:ext>
            </a:extLst>
          </p:cNvPr>
          <p:cNvSpPr txBox="1"/>
          <p:nvPr/>
        </p:nvSpPr>
        <p:spPr>
          <a:xfrm>
            <a:off x="2003503" y="2346373"/>
            <a:ext cx="485518" cy="369332"/>
          </a:xfrm>
          <a:prstGeom prst="rect">
            <a:avLst/>
          </a:prstGeom>
          <a:noFill/>
        </p:spPr>
        <p:txBody>
          <a:bodyPr wrap="none" rtlCol="0">
            <a:spAutoFit/>
          </a:bodyPr>
          <a:lstStyle/>
          <a:p>
            <a:r>
              <a:rPr lang="fr-FR" dirty="0"/>
              <a:t>Yes</a:t>
            </a:r>
          </a:p>
        </p:txBody>
      </p:sp>
    </p:spTree>
    <p:extLst>
      <p:ext uri="{BB962C8B-B14F-4D97-AF65-F5344CB8AC3E}">
        <p14:creationId xmlns:p14="http://schemas.microsoft.com/office/powerpoint/2010/main" val="78591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402484"/>
            <a:ext cx="9780330" cy="860832"/>
          </a:xfrm>
        </p:spPr>
        <p:txBody>
          <a:bodyPr>
            <a:normAutofit/>
          </a:bodyPr>
          <a:lstStyle/>
          <a:p>
            <a:r>
              <a:rPr lang="fr-FR" sz="4000" dirty="0"/>
              <a:t>Main </a:t>
            </a:r>
            <a:r>
              <a:rPr lang="fr-FR" sz="4000" dirty="0" err="1"/>
              <a:t>reasons</a:t>
            </a:r>
            <a:r>
              <a:rPr lang="fr-FR" sz="4000" dirty="0"/>
              <a:t> for not </a:t>
            </a:r>
            <a:r>
              <a:rPr lang="fr-FR" sz="4000" dirty="0" err="1"/>
              <a:t>logging</a:t>
            </a:r>
            <a:r>
              <a:rPr lang="fr-FR" sz="4000" dirty="0"/>
              <a:t> in: </a:t>
            </a:r>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17</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779592" y="6100537"/>
            <a:ext cx="9821360" cy="646331"/>
          </a:xfrm>
          <a:prstGeom prst="rect">
            <a:avLst/>
          </a:prstGeom>
        </p:spPr>
        <p:txBody>
          <a:bodyPr wrap="square">
            <a:spAutoFit/>
          </a:bodyPr>
          <a:lstStyle/>
          <a:p>
            <a:r>
              <a:rPr lang="en-US" dirty="0"/>
              <a:t>10 For what reasons have you not logged into BeWelcome for at least 6 months? </a:t>
            </a:r>
          </a:p>
          <a:p>
            <a:r>
              <a:rPr lang="en-US" dirty="0"/>
              <a:t>Please select all reasons which apply: </a:t>
            </a:r>
            <a:endParaRPr lang="fr-FR" dirty="0"/>
          </a:p>
        </p:txBody>
      </p:sp>
      <p:pic>
        <p:nvPicPr>
          <p:cNvPr id="10" name="Image 9">
            <a:extLst>
              <a:ext uri="{FF2B5EF4-FFF2-40B4-BE49-F238E27FC236}">
                <a16:creationId xmlns:a16="http://schemas.microsoft.com/office/drawing/2014/main" id="{B91962F5-16A7-4A12-8D79-63DB1B64F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7D48340F-8A40-4032-8F00-B5DA914AFCC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17</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46E742B3-85E5-402B-B098-47817135EB1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292 </a:t>
            </a:r>
            <a:r>
              <a:rPr lang="fr-FR" sz="1800" dirty="0" err="1">
                <a:solidFill>
                  <a:schemeClr val="bg1"/>
                </a:solidFill>
              </a:rPr>
              <a:t>respondents</a:t>
            </a:r>
            <a:endParaRPr lang="fr-FR" sz="1800" dirty="0">
              <a:solidFill>
                <a:schemeClr val="bg1"/>
              </a:solidFill>
            </a:endParaRPr>
          </a:p>
        </p:txBody>
      </p:sp>
      <p:sp>
        <p:nvSpPr>
          <p:cNvPr id="5" name="ZoneTexte 4">
            <a:extLst>
              <a:ext uri="{FF2B5EF4-FFF2-40B4-BE49-F238E27FC236}">
                <a16:creationId xmlns:a16="http://schemas.microsoft.com/office/drawing/2014/main" id="{DAFBF5E5-3086-4DB8-864F-297F06429267}"/>
              </a:ext>
            </a:extLst>
          </p:cNvPr>
          <p:cNvSpPr txBox="1"/>
          <p:nvPr/>
        </p:nvSpPr>
        <p:spPr>
          <a:xfrm>
            <a:off x="794741" y="1315853"/>
            <a:ext cx="9472914" cy="830997"/>
          </a:xfrm>
          <a:prstGeom prst="rect">
            <a:avLst/>
          </a:prstGeom>
          <a:noFill/>
        </p:spPr>
        <p:txBody>
          <a:bodyPr wrap="none" rtlCol="0">
            <a:spAutoFit/>
          </a:bodyPr>
          <a:lstStyle/>
          <a:p>
            <a:r>
              <a:rPr lang="fr-FR" sz="2400" dirty="0"/>
              <a:t>not </a:t>
            </a:r>
            <a:r>
              <a:rPr lang="fr-FR" sz="2400" dirty="0" err="1"/>
              <a:t>receiving</a:t>
            </a:r>
            <a:r>
              <a:rPr lang="fr-FR" sz="2400" dirty="0"/>
              <a:t> </a:t>
            </a:r>
            <a:r>
              <a:rPr lang="fr-FR" sz="2400" dirty="0" err="1"/>
              <a:t>requests</a:t>
            </a:r>
            <a:r>
              <a:rPr lang="fr-FR" sz="2400" dirty="0"/>
              <a:t>, traveling and </a:t>
            </a:r>
            <a:r>
              <a:rPr lang="fr-FR" sz="2400" dirty="0" err="1"/>
              <a:t>having</a:t>
            </a:r>
            <a:r>
              <a:rPr lang="fr-FR" sz="2400" dirty="0"/>
              <a:t> </a:t>
            </a:r>
            <a:r>
              <a:rPr lang="fr-FR" sz="2400" dirty="0" err="1"/>
              <a:t>forgotten</a:t>
            </a:r>
            <a:r>
              <a:rPr lang="fr-FR" sz="2400" dirty="0"/>
              <a:t> about BeWelcome</a:t>
            </a:r>
          </a:p>
          <a:p>
            <a:r>
              <a:rPr lang="fr-FR" sz="2400" dirty="0" err="1"/>
              <a:t>Among</a:t>
            </a:r>
            <a:r>
              <a:rPr lang="fr-FR" sz="2400" dirty="0"/>
              <a:t> the « </a:t>
            </a:r>
            <a:r>
              <a:rPr lang="fr-FR" sz="2400" dirty="0" err="1"/>
              <a:t>other</a:t>
            </a:r>
            <a:r>
              <a:rPr lang="fr-FR" sz="2400" dirty="0"/>
              <a:t> » </a:t>
            </a:r>
            <a:r>
              <a:rPr lang="fr-FR" sz="2400" dirty="0" err="1"/>
              <a:t>reasons</a:t>
            </a:r>
            <a:r>
              <a:rPr lang="fr-FR" sz="2400" dirty="0"/>
              <a:t>: not </a:t>
            </a:r>
            <a:r>
              <a:rPr lang="fr-FR" sz="2400" dirty="0" err="1"/>
              <a:t>being</a:t>
            </a:r>
            <a:r>
              <a:rPr lang="fr-FR" sz="2400" dirty="0"/>
              <a:t> able to host, and not </a:t>
            </a:r>
            <a:r>
              <a:rPr lang="fr-FR" sz="2400" dirty="0" err="1"/>
              <a:t>finding</a:t>
            </a:r>
            <a:r>
              <a:rPr lang="fr-FR" sz="2400" dirty="0"/>
              <a:t> hosts</a:t>
            </a:r>
          </a:p>
        </p:txBody>
      </p:sp>
      <p:pic>
        <p:nvPicPr>
          <p:cNvPr id="4" name="Image 3">
            <a:extLst>
              <a:ext uri="{FF2B5EF4-FFF2-40B4-BE49-F238E27FC236}">
                <a16:creationId xmlns:a16="http://schemas.microsoft.com/office/drawing/2014/main" id="{61D1B890-9174-4BB3-B669-387459E1437C}"/>
              </a:ext>
            </a:extLst>
          </p:cNvPr>
          <p:cNvPicPr>
            <a:picLocks noChangeAspect="1"/>
          </p:cNvPicPr>
          <p:nvPr/>
        </p:nvPicPr>
        <p:blipFill>
          <a:blip r:embed="rId3"/>
          <a:stretch>
            <a:fillRect/>
          </a:stretch>
        </p:blipFill>
        <p:spPr>
          <a:xfrm>
            <a:off x="5531198" y="2349536"/>
            <a:ext cx="3634891" cy="3630248"/>
          </a:xfrm>
          <a:prstGeom prst="rect">
            <a:avLst/>
          </a:prstGeom>
        </p:spPr>
      </p:pic>
      <p:sp>
        <p:nvSpPr>
          <p:cNvPr id="7" name="Rectangle 6">
            <a:extLst>
              <a:ext uri="{FF2B5EF4-FFF2-40B4-BE49-F238E27FC236}">
                <a16:creationId xmlns:a16="http://schemas.microsoft.com/office/drawing/2014/main" id="{E417B4CA-599D-475B-9A29-83F46DDB1196}"/>
              </a:ext>
            </a:extLst>
          </p:cNvPr>
          <p:cNvSpPr/>
          <p:nvPr/>
        </p:nvSpPr>
        <p:spPr>
          <a:xfrm>
            <a:off x="872166" y="2666505"/>
            <a:ext cx="4659032" cy="369332"/>
          </a:xfrm>
          <a:prstGeom prst="rect">
            <a:avLst/>
          </a:prstGeom>
        </p:spPr>
        <p:txBody>
          <a:bodyPr wrap="none">
            <a:spAutoFit/>
          </a:bodyPr>
          <a:lstStyle/>
          <a:p>
            <a:pPr algn="r"/>
            <a:r>
              <a:rPr lang="en-US" u="sng" dirty="0">
                <a:solidFill>
                  <a:srgbClr val="3456D4"/>
                </a:solidFill>
              </a:rPr>
              <a:t>I haven't received any accommodation requests</a:t>
            </a:r>
            <a:endParaRPr lang="fr-FR" u="sng" dirty="0">
              <a:solidFill>
                <a:srgbClr val="3456D4"/>
              </a:solidFill>
            </a:endParaRPr>
          </a:p>
        </p:txBody>
      </p:sp>
      <p:sp>
        <p:nvSpPr>
          <p:cNvPr id="8" name="Rectangle 7">
            <a:extLst>
              <a:ext uri="{FF2B5EF4-FFF2-40B4-BE49-F238E27FC236}">
                <a16:creationId xmlns:a16="http://schemas.microsoft.com/office/drawing/2014/main" id="{3EBA81B9-83A3-478D-9346-5824D898D934}"/>
              </a:ext>
            </a:extLst>
          </p:cNvPr>
          <p:cNvSpPr/>
          <p:nvPr/>
        </p:nvSpPr>
        <p:spPr>
          <a:xfrm>
            <a:off x="1824067" y="3035837"/>
            <a:ext cx="3654370" cy="369332"/>
          </a:xfrm>
          <a:prstGeom prst="rect">
            <a:avLst/>
          </a:prstGeom>
        </p:spPr>
        <p:txBody>
          <a:bodyPr wrap="square">
            <a:spAutoFit/>
          </a:bodyPr>
          <a:lstStyle/>
          <a:p>
            <a:pPr algn="r"/>
            <a:r>
              <a:rPr lang="en-US" u="sng" dirty="0">
                <a:solidFill>
                  <a:srgbClr val="FF0000"/>
                </a:solidFill>
              </a:rPr>
              <a:t>I wasn't traveling anywhere</a:t>
            </a:r>
            <a:endParaRPr lang="fr-FR" u="sng" dirty="0">
              <a:solidFill>
                <a:srgbClr val="FF0000"/>
              </a:solidFill>
            </a:endParaRPr>
          </a:p>
        </p:txBody>
      </p:sp>
      <p:sp>
        <p:nvSpPr>
          <p:cNvPr id="13" name="Rectangle 12">
            <a:extLst>
              <a:ext uri="{FF2B5EF4-FFF2-40B4-BE49-F238E27FC236}">
                <a16:creationId xmlns:a16="http://schemas.microsoft.com/office/drawing/2014/main" id="{5C59112D-0140-486D-985C-28E79C99DAFA}"/>
              </a:ext>
            </a:extLst>
          </p:cNvPr>
          <p:cNvSpPr/>
          <p:nvPr/>
        </p:nvSpPr>
        <p:spPr>
          <a:xfrm>
            <a:off x="1103063" y="3405169"/>
            <a:ext cx="4428135" cy="369332"/>
          </a:xfrm>
          <a:prstGeom prst="rect">
            <a:avLst/>
          </a:prstGeom>
        </p:spPr>
        <p:txBody>
          <a:bodyPr wrap="none">
            <a:spAutoFit/>
          </a:bodyPr>
          <a:lstStyle/>
          <a:p>
            <a:pPr algn="r"/>
            <a:r>
              <a:rPr lang="en-US" dirty="0"/>
              <a:t>I was using other options for accommodation</a:t>
            </a:r>
            <a:endParaRPr lang="fr-FR" dirty="0"/>
          </a:p>
        </p:txBody>
      </p:sp>
      <p:sp>
        <p:nvSpPr>
          <p:cNvPr id="14" name="Rectangle 13">
            <a:extLst>
              <a:ext uri="{FF2B5EF4-FFF2-40B4-BE49-F238E27FC236}">
                <a16:creationId xmlns:a16="http://schemas.microsoft.com/office/drawing/2014/main" id="{ED4E9B7F-000C-4291-9068-63821916174F}"/>
              </a:ext>
            </a:extLst>
          </p:cNvPr>
          <p:cNvSpPr/>
          <p:nvPr/>
        </p:nvSpPr>
        <p:spPr>
          <a:xfrm>
            <a:off x="2131815" y="3807267"/>
            <a:ext cx="3346622" cy="369332"/>
          </a:xfrm>
          <a:prstGeom prst="rect">
            <a:avLst/>
          </a:prstGeom>
        </p:spPr>
        <p:txBody>
          <a:bodyPr wrap="none">
            <a:spAutoFit/>
          </a:bodyPr>
          <a:lstStyle/>
          <a:p>
            <a:pPr algn="r"/>
            <a:r>
              <a:rPr lang="en-US" u="sng" dirty="0">
                <a:solidFill>
                  <a:srgbClr val="339933"/>
                </a:solidFill>
              </a:rPr>
              <a:t>I kind of forgot about BeWelcome</a:t>
            </a:r>
            <a:endParaRPr lang="fr-FR" u="sng" dirty="0">
              <a:solidFill>
                <a:srgbClr val="339933"/>
              </a:solidFill>
            </a:endParaRPr>
          </a:p>
        </p:txBody>
      </p:sp>
      <p:sp>
        <p:nvSpPr>
          <p:cNvPr id="15" name="Rectangle 14">
            <a:extLst>
              <a:ext uri="{FF2B5EF4-FFF2-40B4-BE49-F238E27FC236}">
                <a16:creationId xmlns:a16="http://schemas.microsoft.com/office/drawing/2014/main" id="{F05438C1-5B76-4516-966B-B3341C6929D5}"/>
              </a:ext>
            </a:extLst>
          </p:cNvPr>
          <p:cNvSpPr/>
          <p:nvPr/>
        </p:nvSpPr>
        <p:spPr>
          <a:xfrm>
            <a:off x="1895020" y="4198855"/>
            <a:ext cx="3583417" cy="369332"/>
          </a:xfrm>
          <a:prstGeom prst="rect">
            <a:avLst/>
          </a:prstGeom>
        </p:spPr>
        <p:txBody>
          <a:bodyPr wrap="none">
            <a:spAutoFit/>
          </a:bodyPr>
          <a:lstStyle/>
          <a:p>
            <a:pPr algn="r"/>
            <a:r>
              <a:rPr lang="en-US" dirty="0"/>
              <a:t>I find the website too difficult to use</a:t>
            </a:r>
            <a:endParaRPr lang="fr-FR" dirty="0"/>
          </a:p>
        </p:txBody>
      </p:sp>
      <p:sp>
        <p:nvSpPr>
          <p:cNvPr id="16" name="Rectangle 15">
            <a:extLst>
              <a:ext uri="{FF2B5EF4-FFF2-40B4-BE49-F238E27FC236}">
                <a16:creationId xmlns:a16="http://schemas.microsoft.com/office/drawing/2014/main" id="{0EAC7879-C15B-40FE-AAF6-942ED258CABD}"/>
              </a:ext>
            </a:extLst>
          </p:cNvPr>
          <p:cNvSpPr/>
          <p:nvPr/>
        </p:nvSpPr>
        <p:spPr>
          <a:xfrm>
            <a:off x="819405" y="4623209"/>
            <a:ext cx="6468615" cy="307777"/>
          </a:xfrm>
          <a:prstGeom prst="rect">
            <a:avLst/>
          </a:prstGeom>
        </p:spPr>
        <p:txBody>
          <a:bodyPr wrap="square">
            <a:spAutoFit/>
          </a:bodyPr>
          <a:lstStyle/>
          <a:p>
            <a:r>
              <a:rPr lang="en-US" sz="1400" dirty="0"/>
              <a:t>I am afraid of using the website to contact people I don't know</a:t>
            </a:r>
            <a:endParaRPr lang="fr-FR" sz="1400" dirty="0"/>
          </a:p>
        </p:txBody>
      </p:sp>
      <p:sp>
        <p:nvSpPr>
          <p:cNvPr id="17" name="Rectangle 16">
            <a:extLst>
              <a:ext uri="{FF2B5EF4-FFF2-40B4-BE49-F238E27FC236}">
                <a16:creationId xmlns:a16="http://schemas.microsoft.com/office/drawing/2014/main" id="{017F45DF-34DA-46C9-905B-9B2FFE2F6D87}"/>
              </a:ext>
            </a:extLst>
          </p:cNvPr>
          <p:cNvSpPr/>
          <p:nvPr/>
        </p:nvSpPr>
        <p:spPr>
          <a:xfrm>
            <a:off x="1281098" y="5008362"/>
            <a:ext cx="4223720" cy="369332"/>
          </a:xfrm>
          <a:prstGeom prst="rect">
            <a:avLst/>
          </a:prstGeom>
        </p:spPr>
        <p:txBody>
          <a:bodyPr wrap="none">
            <a:spAutoFit/>
          </a:bodyPr>
          <a:lstStyle/>
          <a:p>
            <a:pPr algn="r"/>
            <a:r>
              <a:rPr lang="en-US" dirty="0"/>
              <a:t>I only registered for using BeWelcome later</a:t>
            </a:r>
            <a:endParaRPr lang="fr-FR" dirty="0"/>
          </a:p>
        </p:txBody>
      </p:sp>
      <p:sp>
        <p:nvSpPr>
          <p:cNvPr id="18" name="Rectangle 17">
            <a:extLst>
              <a:ext uri="{FF2B5EF4-FFF2-40B4-BE49-F238E27FC236}">
                <a16:creationId xmlns:a16="http://schemas.microsoft.com/office/drawing/2014/main" id="{20FA3EBC-402F-4484-B55E-CEDA76CED59D}"/>
              </a:ext>
            </a:extLst>
          </p:cNvPr>
          <p:cNvSpPr/>
          <p:nvPr/>
        </p:nvSpPr>
        <p:spPr>
          <a:xfrm>
            <a:off x="3967895" y="5394639"/>
            <a:ext cx="1510542" cy="369332"/>
          </a:xfrm>
          <a:prstGeom prst="rect">
            <a:avLst/>
          </a:prstGeom>
        </p:spPr>
        <p:txBody>
          <a:bodyPr wrap="none">
            <a:spAutoFit/>
          </a:bodyPr>
          <a:lstStyle/>
          <a:p>
            <a:r>
              <a:rPr lang="fr-FR" dirty="0" err="1"/>
              <a:t>Other</a:t>
            </a:r>
            <a:r>
              <a:rPr lang="fr-FR" dirty="0"/>
              <a:t> </a:t>
            </a:r>
            <a:r>
              <a:rPr lang="fr-FR" dirty="0" err="1"/>
              <a:t>reasons</a:t>
            </a:r>
            <a:endParaRPr lang="fr-FR" dirty="0"/>
          </a:p>
        </p:txBody>
      </p:sp>
    </p:spTree>
    <p:extLst>
      <p:ext uri="{BB962C8B-B14F-4D97-AF65-F5344CB8AC3E}">
        <p14:creationId xmlns:p14="http://schemas.microsoft.com/office/powerpoint/2010/main" val="126400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D85F9-691B-4976-9093-73AC2E204B3E}"/>
              </a:ext>
            </a:extLst>
          </p:cNvPr>
          <p:cNvSpPr>
            <a:spLocks noGrp="1"/>
          </p:cNvSpPr>
          <p:nvPr>
            <p:ph type="title"/>
          </p:nvPr>
        </p:nvSpPr>
        <p:spPr>
          <a:xfrm>
            <a:off x="779592" y="402484"/>
            <a:ext cx="9780330" cy="1221779"/>
          </a:xfrm>
        </p:spPr>
        <p:txBody>
          <a:bodyPr>
            <a:normAutofit/>
          </a:bodyPr>
          <a:lstStyle/>
          <a:p>
            <a:r>
              <a:rPr lang="fr-FR" sz="4000" dirty="0"/>
              <a:t>Most </a:t>
            </a:r>
            <a:r>
              <a:rPr lang="fr-FR" sz="4000" dirty="0" err="1"/>
              <a:t>respondents</a:t>
            </a:r>
            <a:r>
              <a:rPr lang="fr-FR" sz="4000" dirty="0"/>
              <a:t> have met </a:t>
            </a:r>
            <a:r>
              <a:rPr lang="fr-FR" sz="4000" dirty="0" err="1"/>
              <a:t>other</a:t>
            </a:r>
            <a:r>
              <a:rPr lang="fr-FR" sz="4000" dirty="0"/>
              <a:t> </a:t>
            </a:r>
            <a:r>
              <a:rPr lang="fr-FR" sz="4000" dirty="0" err="1"/>
              <a:t>members</a:t>
            </a:r>
            <a:r>
              <a:rPr lang="fr-FR" sz="4000" dirty="0"/>
              <a:t> in </a:t>
            </a:r>
            <a:r>
              <a:rPr lang="fr-FR" sz="4000" dirty="0" err="1"/>
              <a:t>person</a:t>
            </a:r>
            <a:endParaRPr lang="fr-FR" sz="4000" dirty="0"/>
          </a:p>
        </p:txBody>
      </p:sp>
      <p:sp>
        <p:nvSpPr>
          <p:cNvPr id="3" name="Espace réservé du numéro de diapositive 2">
            <a:extLst>
              <a:ext uri="{FF2B5EF4-FFF2-40B4-BE49-F238E27FC236}">
                <a16:creationId xmlns:a16="http://schemas.microsoft.com/office/drawing/2014/main" id="{B78E47AB-5204-4AF7-9A10-46728F5DEEC1}"/>
              </a:ext>
            </a:extLst>
          </p:cNvPr>
          <p:cNvSpPr>
            <a:spLocks noGrp="1"/>
          </p:cNvSpPr>
          <p:nvPr>
            <p:ph type="sldNum" sz="quarter" idx="12"/>
          </p:nvPr>
        </p:nvSpPr>
        <p:spPr/>
        <p:txBody>
          <a:bodyPr/>
          <a:lstStyle/>
          <a:p>
            <a:fld id="{1BE281C8-BF90-4269-BA1C-AFC6FD378E13}" type="slidenum">
              <a:rPr lang="fr-FR" smtClean="0"/>
              <a:t>18</a:t>
            </a:fld>
            <a:endParaRPr lang="fr-FR"/>
          </a:p>
        </p:txBody>
      </p:sp>
      <p:sp>
        <p:nvSpPr>
          <p:cNvPr id="4" name="Rectangle 3">
            <a:extLst>
              <a:ext uri="{FF2B5EF4-FFF2-40B4-BE49-F238E27FC236}">
                <a16:creationId xmlns:a16="http://schemas.microsoft.com/office/drawing/2014/main" id="{554612CF-E529-4717-A43D-09912864A196}"/>
              </a:ext>
            </a:extLst>
          </p:cNvPr>
          <p:cNvSpPr/>
          <p:nvPr/>
        </p:nvSpPr>
        <p:spPr>
          <a:xfrm>
            <a:off x="779592" y="6389439"/>
            <a:ext cx="6944345" cy="369332"/>
          </a:xfrm>
          <a:prstGeom prst="rect">
            <a:avLst/>
          </a:prstGeom>
        </p:spPr>
        <p:txBody>
          <a:bodyPr wrap="square">
            <a:spAutoFit/>
          </a:bodyPr>
          <a:lstStyle/>
          <a:p>
            <a:r>
              <a:rPr lang="en-US" dirty="0"/>
              <a:t>11 Have you met other members of BeWelcome in person? </a:t>
            </a:r>
            <a:endParaRPr lang="fr-FR" dirty="0"/>
          </a:p>
        </p:txBody>
      </p:sp>
      <p:sp>
        <p:nvSpPr>
          <p:cNvPr id="5" name="ZoneTexte 4">
            <a:extLst>
              <a:ext uri="{FF2B5EF4-FFF2-40B4-BE49-F238E27FC236}">
                <a16:creationId xmlns:a16="http://schemas.microsoft.com/office/drawing/2014/main" id="{1ACB4116-4585-48C7-8A0B-334198568098}"/>
              </a:ext>
            </a:extLst>
          </p:cNvPr>
          <p:cNvSpPr txBox="1"/>
          <p:nvPr/>
        </p:nvSpPr>
        <p:spPr>
          <a:xfrm>
            <a:off x="8835910" y="3559084"/>
            <a:ext cx="2185704" cy="2308324"/>
          </a:xfrm>
          <a:prstGeom prst="rect">
            <a:avLst/>
          </a:prstGeom>
          <a:noFill/>
        </p:spPr>
        <p:txBody>
          <a:bodyPr wrap="square" rtlCol="0">
            <a:spAutoFit/>
          </a:bodyPr>
          <a:lstStyle/>
          <a:p>
            <a:r>
              <a:rPr lang="fr-FR" sz="2400" dirty="0"/>
              <a:t>Even 48% of inactive </a:t>
            </a:r>
            <a:r>
              <a:rPr lang="fr-FR" sz="2400" dirty="0" err="1"/>
              <a:t>members</a:t>
            </a:r>
            <a:r>
              <a:rPr lang="fr-FR" sz="2400" dirty="0"/>
              <a:t> </a:t>
            </a:r>
            <a:r>
              <a:rPr lang="fr-FR" sz="2400" dirty="0" err="1"/>
              <a:t>say</a:t>
            </a:r>
            <a:r>
              <a:rPr lang="fr-FR" sz="2400" dirty="0"/>
              <a:t> </a:t>
            </a:r>
            <a:r>
              <a:rPr lang="fr-FR" sz="2400" dirty="0" err="1"/>
              <a:t>they</a:t>
            </a:r>
            <a:r>
              <a:rPr lang="fr-FR" sz="2400" dirty="0"/>
              <a:t> have met </a:t>
            </a:r>
            <a:r>
              <a:rPr lang="fr-FR" sz="2400" dirty="0" err="1"/>
              <a:t>other</a:t>
            </a:r>
            <a:r>
              <a:rPr lang="fr-FR" sz="2400" dirty="0"/>
              <a:t> </a:t>
            </a:r>
            <a:r>
              <a:rPr lang="fr-FR" sz="2400" dirty="0" err="1"/>
              <a:t>members</a:t>
            </a:r>
            <a:r>
              <a:rPr lang="fr-FR" sz="2400" dirty="0"/>
              <a:t> in </a:t>
            </a:r>
            <a:r>
              <a:rPr lang="fr-FR" sz="2400" dirty="0" err="1"/>
              <a:t>person</a:t>
            </a:r>
            <a:endParaRPr lang="fr-FR" sz="2400" dirty="0"/>
          </a:p>
        </p:txBody>
      </p:sp>
      <p:pic>
        <p:nvPicPr>
          <p:cNvPr id="6" name="Image 5">
            <a:extLst>
              <a:ext uri="{FF2B5EF4-FFF2-40B4-BE49-F238E27FC236}">
                <a16:creationId xmlns:a16="http://schemas.microsoft.com/office/drawing/2014/main" id="{F4DC4428-9DC4-438A-88DF-5BC12CA9F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3A01FEAA-41F4-4390-9B50-3DED6CC446F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18</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E4070CEB-6A6F-4A1E-AB99-77C96AA9BB0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10" name="Image 9">
            <a:extLst>
              <a:ext uri="{FF2B5EF4-FFF2-40B4-BE49-F238E27FC236}">
                <a16:creationId xmlns:a16="http://schemas.microsoft.com/office/drawing/2014/main" id="{E6AD58A9-1CD3-4552-ACBF-1CD6111B136D}"/>
              </a:ext>
            </a:extLst>
          </p:cNvPr>
          <p:cNvPicPr>
            <a:picLocks noChangeAspect="1"/>
          </p:cNvPicPr>
          <p:nvPr/>
        </p:nvPicPr>
        <p:blipFill>
          <a:blip r:embed="rId3"/>
          <a:stretch>
            <a:fillRect/>
          </a:stretch>
        </p:blipFill>
        <p:spPr>
          <a:xfrm>
            <a:off x="577368" y="1779190"/>
            <a:ext cx="8258542" cy="4547655"/>
          </a:xfrm>
          <a:prstGeom prst="rect">
            <a:avLst/>
          </a:prstGeom>
        </p:spPr>
      </p:pic>
    </p:spTree>
    <p:extLst>
      <p:ext uri="{BB962C8B-B14F-4D97-AF65-F5344CB8AC3E}">
        <p14:creationId xmlns:p14="http://schemas.microsoft.com/office/powerpoint/2010/main" val="165440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D85F9-691B-4976-9093-73AC2E204B3E}"/>
              </a:ext>
            </a:extLst>
          </p:cNvPr>
          <p:cNvSpPr>
            <a:spLocks noGrp="1"/>
          </p:cNvSpPr>
          <p:nvPr>
            <p:ph type="title"/>
          </p:nvPr>
        </p:nvSpPr>
        <p:spPr/>
        <p:txBody>
          <a:bodyPr>
            <a:normAutofit/>
          </a:bodyPr>
          <a:lstStyle/>
          <a:p>
            <a:r>
              <a:rPr lang="fr-FR" sz="4000" dirty="0" err="1"/>
              <a:t>Almost</a:t>
            </a:r>
            <a:r>
              <a:rPr lang="fr-FR" sz="4000" dirty="0"/>
              <a:t> all </a:t>
            </a:r>
            <a:r>
              <a:rPr lang="fr-FR" sz="4000" dirty="0" err="1"/>
              <a:t>respondents</a:t>
            </a:r>
            <a:r>
              <a:rPr lang="fr-FR" sz="4000" dirty="0"/>
              <a:t> have </a:t>
            </a:r>
            <a:r>
              <a:rPr lang="fr-FR" sz="4000" dirty="0" err="1"/>
              <a:t>traveled</a:t>
            </a:r>
            <a:r>
              <a:rPr lang="fr-FR" sz="4000" dirty="0"/>
              <a:t> and </a:t>
            </a:r>
            <a:r>
              <a:rPr lang="fr-FR" sz="4000" dirty="0" err="1"/>
              <a:t>stayed</a:t>
            </a:r>
            <a:r>
              <a:rPr lang="fr-FR" sz="4000" dirty="0"/>
              <a:t> </a:t>
            </a:r>
            <a:r>
              <a:rPr lang="fr-FR" sz="4000" dirty="0" err="1"/>
              <a:t>overnight</a:t>
            </a:r>
            <a:r>
              <a:rPr lang="fr-FR" sz="4000" dirty="0"/>
              <a:t> over the </a:t>
            </a:r>
            <a:r>
              <a:rPr lang="fr-FR" sz="4000" dirty="0" err="1"/>
              <a:t>past</a:t>
            </a:r>
            <a:r>
              <a:rPr lang="fr-FR" sz="4000" dirty="0"/>
              <a:t> 12 </a:t>
            </a:r>
            <a:r>
              <a:rPr lang="fr-FR" sz="4000" dirty="0" err="1"/>
              <a:t>months</a:t>
            </a:r>
            <a:endParaRPr lang="fr-FR" sz="4000" dirty="0"/>
          </a:p>
        </p:txBody>
      </p:sp>
      <p:sp>
        <p:nvSpPr>
          <p:cNvPr id="3" name="Espace réservé du numéro de diapositive 2">
            <a:extLst>
              <a:ext uri="{FF2B5EF4-FFF2-40B4-BE49-F238E27FC236}">
                <a16:creationId xmlns:a16="http://schemas.microsoft.com/office/drawing/2014/main" id="{B78E47AB-5204-4AF7-9A10-46728F5DEEC1}"/>
              </a:ext>
            </a:extLst>
          </p:cNvPr>
          <p:cNvSpPr>
            <a:spLocks noGrp="1"/>
          </p:cNvSpPr>
          <p:nvPr>
            <p:ph type="sldNum" sz="quarter" idx="12"/>
          </p:nvPr>
        </p:nvSpPr>
        <p:spPr/>
        <p:txBody>
          <a:bodyPr/>
          <a:lstStyle/>
          <a:p>
            <a:fld id="{1BE281C8-BF90-4269-BA1C-AFC6FD378E13}" type="slidenum">
              <a:rPr lang="fr-FR" smtClean="0"/>
              <a:t>19</a:t>
            </a:fld>
            <a:endParaRPr lang="fr-FR"/>
          </a:p>
        </p:txBody>
      </p:sp>
      <p:pic>
        <p:nvPicPr>
          <p:cNvPr id="6" name="Image 5">
            <a:extLst>
              <a:ext uri="{FF2B5EF4-FFF2-40B4-BE49-F238E27FC236}">
                <a16:creationId xmlns:a16="http://schemas.microsoft.com/office/drawing/2014/main" id="{F4DC4428-9DC4-438A-88DF-5BC12CA9F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3A01FEAA-41F4-4390-9B50-3DED6CC446F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19</a:t>
            </a:fld>
            <a:endParaRPr lang="fr-FR" sz="2400" dirty="0">
              <a:solidFill>
                <a:schemeClr val="bg1"/>
              </a:solidFill>
            </a:endParaRPr>
          </a:p>
        </p:txBody>
      </p:sp>
      <p:sp>
        <p:nvSpPr>
          <p:cNvPr id="8" name="Rectangle 7">
            <a:extLst>
              <a:ext uri="{FF2B5EF4-FFF2-40B4-BE49-F238E27FC236}">
                <a16:creationId xmlns:a16="http://schemas.microsoft.com/office/drawing/2014/main" id="{61833A60-32B5-4322-B1FE-EB9F2218349C}"/>
              </a:ext>
            </a:extLst>
          </p:cNvPr>
          <p:cNvSpPr/>
          <p:nvPr/>
        </p:nvSpPr>
        <p:spPr>
          <a:xfrm>
            <a:off x="779592" y="6390469"/>
            <a:ext cx="9821360" cy="369332"/>
          </a:xfrm>
          <a:prstGeom prst="rect">
            <a:avLst/>
          </a:prstGeom>
        </p:spPr>
        <p:txBody>
          <a:bodyPr wrap="square">
            <a:spAutoFit/>
          </a:bodyPr>
          <a:lstStyle/>
          <a:p>
            <a:r>
              <a:rPr lang="en-US" dirty="0"/>
              <a:t>12 Did you travel and stay outside your home over-night over the past 12 months?</a:t>
            </a:r>
            <a:endParaRPr lang="fr-FR" dirty="0"/>
          </a:p>
        </p:txBody>
      </p:sp>
      <p:sp>
        <p:nvSpPr>
          <p:cNvPr id="9" name="Espace réservé du numéro de diapositive 4">
            <a:extLst>
              <a:ext uri="{FF2B5EF4-FFF2-40B4-BE49-F238E27FC236}">
                <a16:creationId xmlns:a16="http://schemas.microsoft.com/office/drawing/2014/main" id="{9F548C22-1E93-4B3F-A859-C58AE5496E11}"/>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10" name="Image 9">
            <a:extLst>
              <a:ext uri="{FF2B5EF4-FFF2-40B4-BE49-F238E27FC236}">
                <a16:creationId xmlns:a16="http://schemas.microsoft.com/office/drawing/2014/main" id="{CBBEE11C-35F8-4431-9F50-53E67467FC79}"/>
              </a:ext>
            </a:extLst>
          </p:cNvPr>
          <p:cNvPicPr>
            <a:picLocks noChangeAspect="1"/>
          </p:cNvPicPr>
          <p:nvPr/>
        </p:nvPicPr>
        <p:blipFill>
          <a:blip r:embed="rId3"/>
          <a:stretch>
            <a:fillRect/>
          </a:stretch>
        </p:blipFill>
        <p:spPr>
          <a:xfrm>
            <a:off x="779591" y="1985383"/>
            <a:ext cx="7726341" cy="4254593"/>
          </a:xfrm>
          <a:prstGeom prst="rect">
            <a:avLst/>
          </a:prstGeom>
        </p:spPr>
      </p:pic>
      <p:sp>
        <p:nvSpPr>
          <p:cNvPr id="11" name="ZoneTexte 10">
            <a:extLst>
              <a:ext uri="{FF2B5EF4-FFF2-40B4-BE49-F238E27FC236}">
                <a16:creationId xmlns:a16="http://schemas.microsoft.com/office/drawing/2014/main" id="{5B276F21-4FE0-4259-A790-78956248BA18}"/>
              </a:ext>
            </a:extLst>
          </p:cNvPr>
          <p:cNvSpPr txBox="1"/>
          <p:nvPr/>
        </p:nvSpPr>
        <p:spPr>
          <a:xfrm>
            <a:off x="8008531" y="4206254"/>
            <a:ext cx="3163238" cy="1569660"/>
          </a:xfrm>
          <a:prstGeom prst="rect">
            <a:avLst/>
          </a:prstGeom>
          <a:noFill/>
        </p:spPr>
        <p:txBody>
          <a:bodyPr wrap="none" rtlCol="0">
            <a:spAutoFit/>
          </a:bodyPr>
          <a:lstStyle/>
          <a:p>
            <a:r>
              <a:rPr lang="fr-FR" sz="2400" dirty="0"/>
              <a:t>The </a:t>
            </a:r>
            <a:r>
              <a:rPr lang="fr-FR" sz="2400" dirty="0" err="1"/>
              <a:t>numbers</a:t>
            </a:r>
            <a:r>
              <a:rPr lang="fr-FR" sz="2400" dirty="0"/>
              <a:t> are the </a:t>
            </a:r>
          </a:p>
          <a:p>
            <a:r>
              <a:rPr lang="fr-FR" sz="2400" dirty="0" err="1"/>
              <a:t>same</a:t>
            </a:r>
            <a:r>
              <a:rPr lang="fr-FR" sz="2400" dirty="0"/>
              <a:t> for </a:t>
            </a:r>
            <a:r>
              <a:rPr lang="fr-FR" sz="2400" dirty="0" err="1"/>
              <a:t>respondents</a:t>
            </a:r>
            <a:r>
              <a:rPr lang="fr-FR" sz="2400" dirty="0"/>
              <a:t> </a:t>
            </a:r>
          </a:p>
          <a:p>
            <a:r>
              <a:rPr lang="fr-FR" sz="2400" dirty="0" err="1"/>
              <a:t>who</a:t>
            </a:r>
            <a:r>
              <a:rPr lang="fr-FR" sz="2400" dirty="0"/>
              <a:t> have not </a:t>
            </a:r>
            <a:r>
              <a:rPr lang="fr-FR" sz="2400" dirty="0" err="1"/>
              <a:t>logged</a:t>
            </a:r>
            <a:r>
              <a:rPr lang="fr-FR" sz="2400" dirty="0"/>
              <a:t> in </a:t>
            </a:r>
          </a:p>
          <a:p>
            <a:r>
              <a:rPr lang="fr-FR" sz="2400" dirty="0"/>
              <a:t>for 6 </a:t>
            </a:r>
            <a:r>
              <a:rPr lang="fr-FR" sz="2400" dirty="0" err="1"/>
              <a:t>months</a:t>
            </a:r>
            <a:r>
              <a:rPr lang="fr-FR" sz="2400" dirty="0"/>
              <a:t> or more</a:t>
            </a:r>
          </a:p>
        </p:txBody>
      </p:sp>
    </p:spTree>
    <p:extLst>
      <p:ext uri="{BB962C8B-B14F-4D97-AF65-F5344CB8AC3E}">
        <p14:creationId xmlns:p14="http://schemas.microsoft.com/office/powerpoint/2010/main" val="47855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3"/>
            <a:ext cx="9780330" cy="884895"/>
          </a:xfrm>
        </p:spPr>
        <p:txBody>
          <a:bodyPr>
            <a:normAutofit/>
          </a:bodyPr>
          <a:lstStyle/>
          <a:p>
            <a:r>
              <a:rPr lang="fr-FR" sz="4000" dirty="0"/>
              <a:t>Background &amp; objectives</a:t>
            </a:r>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2</a:t>
            </a:fld>
            <a:endParaRPr lang="fr-FR"/>
          </a:p>
        </p:txBody>
      </p:sp>
      <p:pic>
        <p:nvPicPr>
          <p:cNvPr id="4" name="Image 3">
            <a:extLst>
              <a:ext uri="{FF2B5EF4-FFF2-40B4-BE49-F238E27FC236}">
                <a16:creationId xmlns:a16="http://schemas.microsoft.com/office/drawing/2014/main" id="{403112C9-EC9C-40CB-8E1C-BF094FB49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5" name="Espace réservé du numéro de diapositive 4">
            <a:extLst>
              <a:ext uri="{FF2B5EF4-FFF2-40B4-BE49-F238E27FC236}">
                <a16:creationId xmlns:a16="http://schemas.microsoft.com/office/drawing/2014/main" id="{09F2AC11-EFC2-484E-B4EA-5FF46341255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a:t>
            </a:fld>
            <a:endParaRPr lang="fr-FR" sz="2400" dirty="0">
              <a:solidFill>
                <a:schemeClr val="bg1"/>
              </a:solidFill>
            </a:endParaRPr>
          </a:p>
        </p:txBody>
      </p:sp>
      <p:sp>
        <p:nvSpPr>
          <p:cNvPr id="7" name="ZoneTexte 6">
            <a:extLst>
              <a:ext uri="{FF2B5EF4-FFF2-40B4-BE49-F238E27FC236}">
                <a16:creationId xmlns:a16="http://schemas.microsoft.com/office/drawing/2014/main" id="{559EE38D-235C-41CC-82A5-90001BF4356B}"/>
              </a:ext>
            </a:extLst>
          </p:cNvPr>
          <p:cNvSpPr txBox="1"/>
          <p:nvPr/>
        </p:nvSpPr>
        <p:spPr>
          <a:xfrm>
            <a:off x="840828" y="1992664"/>
            <a:ext cx="9404882" cy="4585871"/>
          </a:xfrm>
          <a:prstGeom prst="rect">
            <a:avLst/>
          </a:prstGeom>
          <a:noFill/>
        </p:spPr>
        <p:txBody>
          <a:bodyPr wrap="none" rtlCol="0">
            <a:spAutoFit/>
          </a:bodyPr>
          <a:lstStyle/>
          <a:p>
            <a:r>
              <a:rPr lang="fr-FR" dirty="0"/>
              <a:t>In the </a:t>
            </a:r>
            <a:r>
              <a:rPr lang="fr-FR" dirty="0" err="1"/>
              <a:t>past</a:t>
            </a:r>
            <a:r>
              <a:rPr lang="fr-FR" dirty="0"/>
              <a:t>, BeWelcome </a:t>
            </a:r>
            <a:r>
              <a:rPr lang="fr-FR" dirty="0" err="1"/>
              <a:t>had</a:t>
            </a:r>
            <a:r>
              <a:rPr lang="fr-FR" dirty="0"/>
              <a:t> </a:t>
            </a:r>
            <a:r>
              <a:rPr lang="fr-FR" dirty="0" err="1"/>
              <a:t>relied</a:t>
            </a:r>
            <a:r>
              <a:rPr lang="fr-FR" dirty="0"/>
              <a:t> on </a:t>
            </a:r>
            <a:r>
              <a:rPr lang="fr-FR" dirty="0" err="1"/>
              <a:t>spontaneous</a:t>
            </a:r>
            <a:r>
              <a:rPr lang="fr-FR" dirty="0"/>
              <a:t> feedback in the discussion forum and groups, </a:t>
            </a:r>
          </a:p>
          <a:p>
            <a:r>
              <a:rPr lang="fr-FR" dirty="0"/>
              <a:t>email </a:t>
            </a:r>
            <a:r>
              <a:rPr lang="fr-FR" dirty="0" err="1"/>
              <a:t>submissions</a:t>
            </a:r>
            <a:r>
              <a:rPr lang="fr-FR" dirty="0"/>
              <a:t> and more </a:t>
            </a:r>
            <a:r>
              <a:rPr lang="fr-FR" dirty="0" err="1"/>
              <a:t>recently</a:t>
            </a:r>
            <a:r>
              <a:rPr lang="fr-FR" dirty="0"/>
              <a:t> the Suggestion </a:t>
            </a:r>
            <a:r>
              <a:rPr lang="fr-FR" dirty="0" err="1"/>
              <a:t>tool</a:t>
            </a:r>
            <a:r>
              <a:rPr lang="fr-FR" dirty="0"/>
              <a:t> for </a:t>
            </a:r>
            <a:r>
              <a:rPr lang="fr-FR" dirty="0" err="1"/>
              <a:t>development</a:t>
            </a:r>
            <a:r>
              <a:rPr lang="fr-FR" dirty="0"/>
              <a:t>.</a:t>
            </a:r>
          </a:p>
          <a:p>
            <a:r>
              <a:rPr lang="fr-FR" dirty="0"/>
              <a:t>The General </a:t>
            </a:r>
            <a:r>
              <a:rPr lang="fr-FR" dirty="0" err="1"/>
              <a:t>Assembly</a:t>
            </a:r>
            <a:r>
              <a:rPr lang="fr-FR" dirty="0"/>
              <a:t> of </a:t>
            </a:r>
            <a:r>
              <a:rPr lang="fr-FR" dirty="0" err="1"/>
              <a:t>BeVolunteer</a:t>
            </a:r>
            <a:r>
              <a:rPr lang="fr-FR" dirty="0"/>
              <a:t> in </a:t>
            </a:r>
            <a:r>
              <a:rPr lang="fr-FR" dirty="0" err="1"/>
              <a:t>November</a:t>
            </a:r>
            <a:r>
              <a:rPr lang="fr-FR" dirty="0"/>
              <a:t> 2016 </a:t>
            </a:r>
            <a:r>
              <a:rPr lang="fr-FR" dirty="0" err="1"/>
              <a:t>decided</a:t>
            </a:r>
            <a:r>
              <a:rPr lang="fr-FR" dirty="0"/>
              <a:t> </a:t>
            </a:r>
            <a:r>
              <a:rPr lang="fr-FR" dirty="0" err="1"/>
              <a:t>that</a:t>
            </a:r>
            <a:r>
              <a:rPr lang="fr-FR" dirty="0"/>
              <a:t> </a:t>
            </a:r>
            <a:r>
              <a:rPr lang="fr-FR" dirty="0" err="1"/>
              <a:t>after</a:t>
            </a:r>
            <a:r>
              <a:rPr lang="fr-FR" dirty="0"/>
              <a:t> </a:t>
            </a:r>
            <a:r>
              <a:rPr lang="fr-FR" dirty="0" err="1"/>
              <a:t>ten</a:t>
            </a:r>
            <a:r>
              <a:rPr lang="fr-FR" dirty="0"/>
              <a:t> </a:t>
            </a:r>
            <a:r>
              <a:rPr lang="fr-FR" dirty="0" err="1"/>
              <a:t>years</a:t>
            </a:r>
            <a:r>
              <a:rPr lang="fr-FR" dirty="0"/>
              <a:t> </a:t>
            </a:r>
            <a:r>
              <a:rPr lang="fr-FR" dirty="0" err="1"/>
              <a:t>it</a:t>
            </a:r>
            <a:r>
              <a:rPr lang="fr-FR" dirty="0"/>
              <a:t> </a:t>
            </a:r>
            <a:r>
              <a:rPr lang="fr-FR" dirty="0" err="1"/>
              <a:t>was</a:t>
            </a:r>
            <a:r>
              <a:rPr lang="fr-FR" dirty="0"/>
              <a:t> time </a:t>
            </a:r>
          </a:p>
          <a:p>
            <a:r>
              <a:rPr lang="fr-FR" dirty="0"/>
              <a:t>to </a:t>
            </a:r>
            <a:r>
              <a:rPr lang="fr-FR" dirty="0" err="1"/>
              <a:t>get</a:t>
            </a:r>
            <a:r>
              <a:rPr lang="fr-FR" dirty="0"/>
              <a:t> a more </a:t>
            </a:r>
            <a:r>
              <a:rPr lang="fr-FR" dirty="0" err="1"/>
              <a:t>comprehensive</a:t>
            </a:r>
            <a:r>
              <a:rPr lang="fr-FR" dirty="0"/>
              <a:t> </a:t>
            </a:r>
            <a:r>
              <a:rPr lang="fr-FR" dirty="0" err="1"/>
              <a:t>understanding</a:t>
            </a:r>
            <a:r>
              <a:rPr lang="fr-FR" dirty="0"/>
              <a:t> of BeWelcome </a:t>
            </a:r>
            <a:r>
              <a:rPr lang="fr-FR" dirty="0" err="1"/>
              <a:t>members</a:t>
            </a:r>
            <a:r>
              <a:rPr lang="fr-FR" dirty="0"/>
              <a:t>.</a:t>
            </a:r>
          </a:p>
          <a:p>
            <a:endParaRPr lang="fr-FR" dirty="0"/>
          </a:p>
          <a:p>
            <a:endParaRPr lang="en-US" sz="2400" dirty="0"/>
          </a:p>
          <a:p>
            <a:r>
              <a:rPr lang="en-US" sz="2400" dirty="0"/>
              <a:t>Main Objectives</a:t>
            </a:r>
          </a:p>
          <a:p>
            <a:endParaRPr lang="en-US" dirty="0"/>
          </a:p>
          <a:p>
            <a:pPr marL="285750" indent="-285750">
              <a:buFont typeface="Courier New" panose="02070309020205020404" pitchFamily="49" charset="0"/>
              <a:buChar char="o"/>
            </a:pPr>
            <a:r>
              <a:rPr lang="en-US" dirty="0"/>
              <a:t>    Understand member activity online and offline</a:t>
            </a:r>
          </a:p>
          <a:p>
            <a:pPr marL="285750" indent="-285750">
              <a:spcBef>
                <a:spcPts val="600"/>
              </a:spcBef>
              <a:buFont typeface="Courier New" panose="02070309020205020404" pitchFamily="49" charset="0"/>
              <a:buChar char="o"/>
            </a:pPr>
            <a:r>
              <a:rPr lang="en-US" dirty="0"/>
              <a:t>    Understand why members are not more active and identify ways to increase activity</a:t>
            </a:r>
          </a:p>
          <a:p>
            <a:pPr marL="285750" indent="-285750">
              <a:spcBef>
                <a:spcPts val="600"/>
              </a:spcBef>
              <a:buFont typeface="Courier New" panose="02070309020205020404" pitchFamily="49" charset="0"/>
              <a:buChar char="o"/>
            </a:pPr>
            <a:r>
              <a:rPr lang="en-US" dirty="0"/>
              <a:t>    Obtain key data on website usage and satisfaction for improvement and assessment of </a:t>
            </a:r>
          </a:p>
          <a:p>
            <a:r>
              <a:rPr lang="en-US" dirty="0"/>
              <a:t>	progress (benchmarking)</a:t>
            </a:r>
          </a:p>
          <a:p>
            <a:endParaRPr lang="fr-FR" dirty="0"/>
          </a:p>
          <a:p>
            <a:endParaRPr lang="fr-FR" dirty="0"/>
          </a:p>
          <a:p>
            <a:endParaRPr lang="fr-FR" dirty="0"/>
          </a:p>
        </p:txBody>
      </p:sp>
    </p:spTree>
    <p:extLst>
      <p:ext uri="{BB962C8B-B14F-4D97-AF65-F5344CB8AC3E}">
        <p14:creationId xmlns:p14="http://schemas.microsoft.com/office/powerpoint/2010/main" val="159898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578766" y="402484"/>
            <a:ext cx="10215614" cy="1461188"/>
          </a:xfrm>
        </p:spPr>
        <p:txBody>
          <a:bodyPr>
            <a:noAutofit/>
          </a:bodyPr>
          <a:lstStyle/>
          <a:p>
            <a:r>
              <a:rPr lang="fr-FR" sz="4000" dirty="0"/>
              <a:t>Of all </a:t>
            </a:r>
            <a:r>
              <a:rPr lang="fr-FR" sz="4000" dirty="0" err="1"/>
              <a:t>choices</a:t>
            </a:r>
            <a:r>
              <a:rPr lang="fr-FR" sz="4000" dirty="0"/>
              <a:t> </a:t>
            </a:r>
            <a:r>
              <a:rPr lang="fr-FR" sz="4000" dirty="0" err="1"/>
              <a:t>offered</a:t>
            </a:r>
            <a:r>
              <a:rPr lang="fr-FR" sz="4000" dirty="0"/>
              <a:t>, BeWelcome </a:t>
            </a:r>
            <a:r>
              <a:rPr lang="fr-FR" sz="4000" dirty="0" err="1"/>
              <a:t>is</a:t>
            </a:r>
            <a:r>
              <a:rPr lang="fr-FR" sz="4000" dirty="0"/>
              <a:t> the option least </a:t>
            </a:r>
            <a:r>
              <a:rPr lang="fr-FR" sz="4000" dirty="0" err="1"/>
              <a:t>used</a:t>
            </a:r>
            <a:r>
              <a:rPr lang="fr-FR" sz="4000" dirty="0"/>
              <a:t> for </a:t>
            </a:r>
            <a:r>
              <a:rPr lang="fr-FR" sz="4000" dirty="0" err="1"/>
              <a:t>staying</a:t>
            </a:r>
            <a:r>
              <a:rPr lang="fr-FR" sz="4000" dirty="0"/>
              <a:t> </a:t>
            </a:r>
            <a:r>
              <a:rPr lang="fr-FR" sz="4000" dirty="0" err="1"/>
              <a:t>overnight</a:t>
            </a:r>
            <a:r>
              <a:rPr lang="fr-FR" sz="4000" dirty="0"/>
              <a:t> (15%).</a:t>
            </a:r>
            <a:br>
              <a:rPr lang="fr-FR" sz="4000" dirty="0"/>
            </a:br>
            <a:br>
              <a:rPr lang="fr-FR" sz="800" dirty="0"/>
            </a:br>
            <a:r>
              <a:rPr lang="fr-FR" sz="2100" dirty="0"/>
              <a:t>Of </a:t>
            </a:r>
            <a:r>
              <a:rPr lang="fr-FR" sz="2100" dirty="0" err="1"/>
              <a:t>these</a:t>
            </a:r>
            <a:r>
              <a:rPr lang="fr-FR" sz="2100" dirty="0"/>
              <a:t> 15%, a </a:t>
            </a:r>
            <a:r>
              <a:rPr lang="fr-FR" sz="2100" dirty="0" err="1"/>
              <a:t>third</a:t>
            </a:r>
            <a:r>
              <a:rPr lang="fr-FR" sz="2100" dirty="0"/>
              <a:t> has </a:t>
            </a:r>
            <a:r>
              <a:rPr lang="fr-FR" sz="2100" dirty="0" err="1"/>
              <a:t>stayed</a:t>
            </a:r>
            <a:r>
              <a:rPr lang="fr-FR" sz="2100" dirty="0"/>
              <a:t> </a:t>
            </a:r>
            <a:r>
              <a:rPr lang="fr-FR" sz="2100" dirty="0" err="1"/>
              <a:t>with</a:t>
            </a:r>
            <a:r>
              <a:rPr lang="fr-FR" sz="2100" dirty="0"/>
              <a:t> a BW host more </a:t>
            </a:r>
            <a:r>
              <a:rPr lang="fr-FR" sz="2100" dirty="0" err="1"/>
              <a:t>than</a:t>
            </a:r>
            <a:r>
              <a:rPr lang="fr-FR" sz="2100" dirty="0"/>
              <a:t> once over the </a:t>
            </a:r>
            <a:r>
              <a:rPr lang="fr-FR" sz="2100" dirty="0" err="1"/>
              <a:t>past</a:t>
            </a:r>
            <a:r>
              <a:rPr lang="fr-FR" sz="2100" dirty="0"/>
              <a:t> 12 </a:t>
            </a:r>
            <a:r>
              <a:rPr lang="fr-FR" sz="2100" dirty="0" err="1"/>
              <a:t>months</a:t>
            </a:r>
            <a:r>
              <a:rPr lang="fr-FR" sz="2100" dirty="0"/>
              <a: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20</a:t>
            </a:fld>
            <a:endParaRPr lang="fr-FR"/>
          </a:p>
        </p:txBody>
      </p:sp>
      <p:pic>
        <p:nvPicPr>
          <p:cNvPr id="6" name="Image 5">
            <a:extLst>
              <a:ext uri="{FF2B5EF4-FFF2-40B4-BE49-F238E27FC236}">
                <a16:creationId xmlns:a16="http://schemas.microsoft.com/office/drawing/2014/main" id="{6235370E-7384-4B3F-A7D8-0AD610DCB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746083B3-AF1C-4209-A691-4DC9711C0D59}"/>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20</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B06C451E-2675-4861-ADA5-5B812D32894D}"/>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738 / 108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02604A48-D150-4B75-9853-898FAD355FB1}"/>
              </a:ext>
            </a:extLst>
          </p:cNvPr>
          <p:cNvPicPr>
            <a:picLocks noChangeAspect="1"/>
          </p:cNvPicPr>
          <p:nvPr/>
        </p:nvPicPr>
        <p:blipFill>
          <a:blip r:embed="rId3"/>
          <a:stretch>
            <a:fillRect/>
          </a:stretch>
        </p:blipFill>
        <p:spPr>
          <a:xfrm>
            <a:off x="578766" y="2181361"/>
            <a:ext cx="7751196" cy="4268280"/>
          </a:xfrm>
          <a:prstGeom prst="rect">
            <a:avLst/>
          </a:prstGeom>
        </p:spPr>
      </p:pic>
      <p:sp>
        <p:nvSpPr>
          <p:cNvPr id="9" name="ZoneTexte 8">
            <a:extLst>
              <a:ext uri="{FF2B5EF4-FFF2-40B4-BE49-F238E27FC236}">
                <a16:creationId xmlns:a16="http://schemas.microsoft.com/office/drawing/2014/main" id="{1E16A1D4-FCE4-4770-8769-85D52E08E70F}"/>
              </a:ext>
            </a:extLst>
          </p:cNvPr>
          <p:cNvSpPr txBox="1"/>
          <p:nvPr/>
        </p:nvSpPr>
        <p:spPr>
          <a:xfrm>
            <a:off x="2776653" y="4795024"/>
            <a:ext cx="512191" cy="369332"/>
          </a:xfrm>
          <a:prstGeom prst="rect">
            <a:avLst/>
          </a:prstGeom>
          <a:noFill/>
        </p:spPr>
        <p:txBody>
          <a:bodyPr wrap="none" rtlCol="0">
            <a:spAutoFit/>
          </a:bodyPr>
          <a:lstStyle/>
          <a:p>
            <a:r>
              <a:rPr lang="fr-FR" dirty="0"/>
              <a:t>BW</a:t>
            </a:r>
          </a:p>
        </p:txBody>
      </p:sp>
      <p:sp>
        <p:nvSpPr>
          <p:cNvPr id="10" name="ZoneTexte 9">
            <a:extLst>
              <a:ext uri="{FF2B5EF4-FFF2-40B4-BE49-F238E27FC236}">
                <a16:creationId xmlns:a16="http://schemas.microsoft.com/office/drawing/2014/main" id="{DF76A830-1145-4BB0-B25B-67EF6DA55468}"/>
              </a:ext>
            </a:extLst>
          </p:cNvPr>
          <p:cNvSpPr txBox="1"/>
          <p:nvPr/>
        </p:nvSpPr>
        <p:spPr>
          <a:xfrm>
            <a:off x="3378053" y="3946169"/>
            <a:ext cx="413896" cy="369332"/>
          </a:xfrm>
          <a:prstGeom prst="rect">
            <a:avLst/>
          </a:prstGeom>
          <a:noFill/>
        </p:spPr>
        <p:txBody>
          <a:bodyPr wrap="none" rtlCol="0">
            <a:spAutoFit/>
          </a:bodyPr>
          <a:lstStyle/>
          <a:p>
            <a:r>
              <a:rPr lang="fr-FR" dirty="0"/>
              <a:t>CS</a:t>
            </a:r>
          </a:p>
        </p:txBody>
      </p:sp>
      <p:sp>
        <p:nvSpPr>
          <p:cNvPr id="5" name="Rectangle 4">
            <a:extLst>
              <a:ext uri="{FF2B5EF4-FFF2-40B4-BE49-F238E27FC236}">
                <a16:creationId xmlns:a16="http://schemas.microsoft.com/office/drawing/2014/main" id="{C47EDC08-DD09-4821-A13E-BD4531EC0721}"/>
              </a:ext>
            </a:extLst>
          </p:cNvPr>
          <p:cNvSpPr/>
          <p:nvPr/>
        </p:nvSpPr>
        <p:spPr>
          <a:xfrm>
            <a:off x="779591" y="6144119"/>
            <a:ext cx="9267657" cy="646331"/>
          </a:xfrm>
          <a:prstGeom prst="rect">
            <a:avLst/>
          </a:prstGeom>
        </p:spPr>
        <p:txBody>
          <a:bodyPr wrap="square">
            <a:spAutoFit/>
          </a:bodyPr>
          <a:lstStyle/>
          <a:p>
            <a:r>
              <a:rPr lang="en-US" dirty="0"/>
              <a:t>13 How did you stay over-night during this travel? Please select all which apply:</a:t>
            </a:r>
          </a:p>
          <a:p>
            <a:r>
              <a:rPr lang="en-US" dirty="0"/>
              <a:t>15 How many times have you stayed with a BeWelcome host over the past 12 months? </a:t>
            </a:r>
            <a:endParaRPr lang="fr-FR" dirty="0"/>
          </a:p>
        </p:txBody>
      </p:sp>
    </p:spTree>
    <p:extLst>
      <p:ext uri="{BB962C8B-B14F-4D97-AF65-F5344CB8AC3E}">
        <p14:creationId xmlns:p14="http://schemas.microsoft.com/office/powerpoint/2010/main" val="187234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21779"/>
          </a:xfrm>
        </p:spPr>
        <p:txBody>
          <a:bodyPr>
            <a:noAutofit/>
          </a:bodyPr>
          <a:lstStyle/>
          <a:p>
            <a:r>
              <a:rPr lang="fr-FR" sz="4000" dirty="0"/>
              <a:t>Main </a:t>
            </a:r>
            <a:r>
              <a:rPr lang="fr-FR" sz="4000" dirty="0" err="1"/>
              <a:t>reasons</a:t>
            </a:r>
            <a:r>
              <a:rPr lang="fr-FR" sz="4000" dirty="0"/>
              <a:t> </a:t>
            </a:r>
            <a:r>
              <a:rPr lang="fr-FR" sz="4000" dirty="0" err="1"/>
              <a:t>given</a:t>
            </a:r>
            <a:r>
              <a:rPr lang="fr-FR" sz="4000" dirty="0"/>
              <a:t> for not </a:t>
            </a:r>
            <a:r>
              <a:rPr lang="fr-FR" sz="4000" dirty="0" err="1"/>
              <a:t>staying</a:t>
            </a:r>
            <a:r>
              <a:rPr lang="fr-FR" sz="4000" dirty="0"/>
              <a:t> </a:t>
            </a:r>
            <a:r>
              <a:rPr lang="fr-FR" sz="4000" dirty="0" err="1"/>
              <a:t>with</a:t>
            </a:r>
            <a:r>
              <a:rPr lang="fr-FR" sz="4000" dirty="0"/>
              <a:t> a BeWelcome host: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21</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132960"/>
            <a:ext cx="9490682" cy="646331"/>
          </a:xfrm>
          <a:prstGeom prst="rect">
            <a:avLst/>
          </a:prstGeom>
        </p:spPr>
        <p:txBody>
          <a:bodyPr wrap="square">
            <a:spAutoFit/>
          </a:bodyPr>
          <a:lstStyle/>
          <a:p>
            <a:r>
              <a:rPr lang="en-US" dirty="0"/>
              <a:t>14 What are the reasons why you did not stay with BeWelcome hosts during your travel over the past 12 months. Please select all which apply:</a:t>
            </a:r>
            <a:endParaRPr lang="fr-FR" dirty="0"/>
          </a:p>
        </p:txBody>
      </p:sp>
      <p:pic>
        <p:nvPicPr>
          <p:cNvPr id="8" name="Image 7">
            <a:extLst>
              <a:ext uri="{FF2B5EF4-FFF2-40B4-BE49-F238E27FC236}">
                <a16:creationId xmlns:a16="http://schemas.microsoft.com/office/drawing/2014/main" id="{CD0FF9B5-5AF3-402A-9B99-63B7BB9A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9" name="Espace réservé du numéro de diapositive 4">
            <a:extLst>
              <a:ext uri="{FF2B5EF4-FFF2-40B4-BE49-F238E27FC236}">
                <a16:creationId xmlns:a16="http://schemas.microsoft.com/office/drawing/2014/main" id="{4DE1CFEF-3DB5-47F4-A257-0411B0C3888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21</a:t>
            </a:fld>
            <a:endParaRPr lang="fr-FR" sz="2400" dirty="0">
              <a:solidFill>
                <a:schemeClr val="bg1"/>
              </a:solidFill>
            </a:endParaRPr>
          </a:p>
        </p:txBody>
      </p:sp>
      <p:sp>
        <p:nvSpPr>
          <p:cNvPr id="10" name="Espace réservé du numéro de diapositive 4">
            <a:extLst>
              <a:ext uri="{FF2B5EF4-FFF2-40B4-BE49-F238E27FC236}">
                <a16:creationId xmlns:a16="http://schemas.microsoft.com/office/drawing/2014/main" id="{942C41CE-F873-4B1C-9761-25A3D4AF54F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630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19EF717B-C368-4B69-8534-17004013B8A2}"/>
              </a:ext>
            </a:extLst>
          </p:cNvPr>
          <p:cNvPicPr>
            <a:picLocks noChangeAspect="1"/>
          </p:cNvPicPr>
          <p:nvPr/>
        </p:nvPicPr>
        <p:blipFill>
          <a:blip r:embed="rId3"/>
          <a:stretch>
            <a:fillRect/>
          </a:stretch>
        </p:blipFill>
        <p:spPr>
          <a:xfrm>
            <a:off x="6609853" y="1644003"/>
            <a:ext cx="3972648" cy="4342305"/>
          </a:xfrm>
          <a:prstGeom prst="rect">
            <a:avLst/>
          </a:prstGeom>
        </p:spPr>
      </p:pic>
      <p:sp>
        <p:nvSpPr>
          <p:cNvPr id="6" name="Rectangle 5">
            <a:extLst>
              <a:ext uri="{FF2B5EF4-FFF2-40B4-BE49-F238E27FC236}">
                <a16:creationId xmlns:a16="http://schemas.microsoft.com/office/drawing/2014/main" id="{F6FBCA75-A1DA-4C48-B19E-7AA9B0C6E7E7}"/>
              </a:ext>
            </a:extLst>
          </p:cNvPr>
          <p:cNvSpPr/>
          <p:nvPr/>
        </p:nvSpPr>
        <p:spPr>
          <a:xfrm>
            <a:off x="3715468" y="1907656"/>
            <a:ext cx="2869119" cy="369332"/>
          </a:xfrm>
          <a:prstGeom prst="rect">
            <a:avLst/>
          </a:prstGeom>
        </p:spPr>
        <p:txBody>
          <a:bodyPr wrap="none">
            <a:spAutoFit/>
          </a:bodyPr>
          <a:lstStyle/>
          <a:p>
            <a:pPr algn="r"/>
            <a:r>
              <a:rPr lang="fr-FR" dirty="0" err="1"/>
              <a:t>preferred</a:t>
            </a:r>
            <a:r>
              <a:rPr lang="fr-FR" dirty="0"/>
              <a:t> to </a:t>
            </a:r>
            <a:r>
              <a:rPr lang="fr-FR" dirty="0" err="1"/>
              <a:t>be</a:t>
            </a:r>
            <a:r>
              <a:rPr lang="fr-FR" dirty="0"/>
              <a:t> </a:t>
            </a:r>
            <a:r>
              <a:rPr lang="fr-FR" dirty="0" err="1"/>
              <a:t>independent</a:t>
            </a:r>
            <a:endParaRPr lang="fr-FR" dirty="0"/>
          </a:p>
        </p:txBody>
      </p:sp>
      <p:sp>
        <p:nvSpPr>
          <p:cNvPr id="7" name="Rectangle 6">
            <a:extLst>
              <a:ext uri="{FF2B5EF4-FFF2-40B4-BE49-F238E27FC236}">
                <a16:creationId xmlns:a16="http://schemas.microsoft.com/office/drawing/2014/main" id="{98E0D48A-52E5-4C69-A1C8-5F4ABFF7F51C}"/>
              </a:ext>
            </a:extLst>
          </p:cNvPr>
          <p:cNvSpPr/>
          <p:nvPr/>
        </p:nvSpPr>
        <p:spPr>
          <a:xfrm>
            <a:off x="920176" y="2276988"/>
            <a:ext cx="5667375" cy="369332"/>
          </a:xfrm>
          <a:prstGeom prst="rect">
            <a:avLst/>
          </a:prstGeom>
        </p:spPr>
        <p:txBody>
          <a:bodyPr>
            <a:spAutoFit/>
          </a:bodyPr>
          <a:lstStyle/>
          <a:p>
            <a:pPr algn="r"/>
            <a:r>
              <a:rPr lang="en-US" u="sng" dirty="0">
                <a:solidFill>
                  <a:srgbClr val="FF0000"/>
                </a:solidFill>
              </a:rPr>
              <a:t>didn't think about looking for accommodation through BW</a:t>
            </a:r>
            <a:endParaRPr lang="fr-FR" u="sng" dirty="0">
              <a:solidFill>
                <a:srgbClr val="FF0000"/>
              </a:solidFill>
            </a:endParaRPr>
          </a:p>
        </p:txBody>
      </p:sp>
      <p:sp>
        <p:nvSpPr>
          <p:cNvPr id="13" name="ZoneTexte 12">
            <a:extLst>
              <a:ext uri="{FF2B5EF4-FFF2-40B4-BE49-F238E27FC236}">
                <a16:creationId xmlns:a16="http://schemas.microsoft.com/office/drawing/2014/main" id="{B7444DB9-66E3-4518-ADB3-EA07571F62BB}"/>
              </a:ext>
            </a:extLst>
          </p:cNvPr>
          <p:cNvSpPr txBox="1"/>
          <p:nvPr/>
        </p:nvSpPr>
        <p:spPr>
          <a:xfrm>
            <a:off x="7908172" y="4661951"/>
            <a:ext cx="2931252" cy="707886"/>
          </a:xfrm>
          <a:prstGeom prst="rect">
            <a:avLst/>
          </a:prstGeom>
          <a:noFill/>
        </p:spPr>
        <p:txBody>
          <a:bodyPr wrap="none" rtlCol="0">
            <a:spAutoFit/>
          </a:bodyPr>
          <a:lstStyle/>
          <a:p>
            <a:r>
              <a:rPr lang="fr-FR" sz="2000" dirty="0"/>
              <a:t>Safety </a:t>
            </a:r>
            <a:r>
              <a:rPr lang="fr-FR" sz="2000" dirty="0" err="1"/>
              <a:t>concerns</a:t>
            </a:r>
            <a:r>
              <a:rPr lang="fr-FR" sz="2000" dirty="0"/>
              <a:t> are </a:t>
            </a:r>
            <a:r>
              <a:rPr lang="fr-FR" sz="2000" dirty="0" err="1"/>
              <a:t>rarely</a:t>
            </a:r>
            <a:r>
              <a:rPr lang="fr-FR" sz="2000" dirty="0"/>
              <a:t> </a:t>
            </a:r>
          </a:p>
          <a:p>
            <a:r>
              <a:rPr lang="fr-FR" sz="2000" dirty="0"/>
              <a:t>the </a:t>
            </a:r>
            <a:r>
              <a:rPr lang="fr-FR" sz="2000" dirty="0" err="1"/>
              <a:t>reason</a:t>
            </a:r>
            <a:r>
              <a:rPr lang="fr-FR" sz="2000" dirty="0"/>
              <a:t> </a:t>
            </a:r>
            <a:r>
              <a:rPr lang="fr-FR" sz="2000" dirty="0" err="1"/>
              <a:t>given</a:t>
            </a:r>
            <a:endParaRPr lang="fr-FR" sz="2000" dirty="0"/>
          </a:p>
        </p:txBody>
      </p:sp>
      <p:cxnSp>
        <p:nvCxnSpPr>
          <p:cNvPr id="15" name="Connecteur droit avec flèche 14">
            <a:extLst>
              <a:ext uri="{FF2B5EF4-FFF2-40B4-BE49-F238E27FC236}">
                <a16:creationId xmlns:a16="http://schemas.microsoft.com/office/drawing/2014/main" id="{70010FDD-B5CC-44BD-9314-45E00B40DEDE}"/>
              </a:ext>
            </a:extLst>
          </p:cNvPr>
          <p:cNvCxnSpPr>
            <a:cxnSpLocks/>
          </p:cNvCxnSpPr>
          <p:nvPr/>
        </p:nvCxnSpPr>
        <p:spPr>
          <a:xfrm flipH="1">
            <a:off x="7063660" y="4898789"/>
            <a:ext cx="809101" cy="1551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0B41752-7898-49D3-94B3-6805A343CABB}"/>
              </a:ext>
            </a:extLst>
          </p:cNvPr>
          <p:cNvSpPr/>
          <p:nvPr/>
        </p:nvSpPr>
        <p:spPr>
          <a:xfrm>
            <a:off x="3726753" y="2608306"/>
            <a:ext cx="2857834" cy="369332"/>
          </a:xfrm>
          <a:prstGeom prst="rect">
            <a:avLst/>
          </a:prstGeom>
        </p:spPr>
        <p:txBody>
          <a:bodyPr wrap="none">
            <a:spAutoFit/>
          </a:bodyPr>
          <a:lstStyle/>
          <a:p>
            <a:pPr algn="r"/>
            <a:r>
              <a:rPr lang="fr-FR" u="sng" dirty="0" err="1">
                <a:solidFill>
                  <a:srgbClr val="FF9900"/>
                </a:solidFill>
              </a:rPr>
              <a:t>already</a:t>
            </a:r>
            <a:r>
              <a:rPr lang="fr-FR" u="sng" dirty="0">
                <a:solidFill>
                  <a:srgbClr val="FF9900"/>
                </a:solidFill>
              </a:rPr>
              <a:t> </a:t>
            </a:r>
            <a:r>
              <a:rPr lang="fr-FR" u="sng" dirty="0" err="1">
                <a:solidFill>
                  <a:srgbClr val="FF9900"/>
                </a:solidFill>
              </a:rPr>
              <a:t>had</a:t>
            </a:r>
            <a:r>
              <a:rPr lang="fr-FR" u="sng" dirty="0">
                <a:solidFill>
                  <a:srgbClr val="FF9900"/>
                </a:solidFill>
              </a:rPr>
              <a:t> accommodation</a:t>
            </a:r>
          </a:p>
        </p:txBody>
      </p:sp>
      <p:sp>
        <p:nvSpPr>
          <p:cNvPr id="18" name="Rectangle 17">
            <a:extLst>
              <a:ext uri="{FF2B5EF4-FFF2-40B4-BE49-F238E27FC236}">
                <a16:creationId xmlns:a16="http://schemas.microsoft.com/office/drawing/2014/main" id="{29ACD69F-B785-4986-B335-FEBC30B866F4}"/>
              </a:ext>
            </a:extLst>
          </p:cNvPr>
          <p:cNvSpPr/>
          <p:nvPr/>
        </p:nvSpPr>
        <p:spPr>
          <a:xfrm>
            <a:off x="2830674" y="2949289"/>
            <a:ext cx="3753913" cy="369332"/>
          </a:xfrm>
          <a:prstGeom prst="rect">
            <a:avLst/>
          </a:prstGeom>
        </p:spPr>
        <p:txBody>
          <a:bodyPr wrap="none">
            <a:spAutoFit/>
          </a:bodyPr>
          <a:lstStyle/>
          <a:p>
            <a:pPr algn="r"/>
            <a:r>
              <a:rPr lang="en-US" u="sng" dirty="0">
                <a:solidFill>
                  <a:srgbClr val="339933"/>
                </a:solidFill>
              </a:rPr>
              <a:t>didn't find a host through BeWelcome</a:t>
            </a:r>
            <a:endParaRPr lang="fr-FR" u="sng" dirty="0">
              <a:solidFill>
                <a:srgbClr val="339933"/>
              </a:solidFill>
            </a:endParaRPr>
          </a:p>
        </p:txBody>
      </p:sp>
      <p:sp>
        <p:nvSpPr>
          <p:cNvPr id="19" name="Rectangle 18">
            <a:extLst>
              <a:ext uri="{FF2B5EF4-FFF2-40B4-BE49-F238E27FC236}">
                <a16:creationId xmlns:a16="http://schemas.microsoft.com/office/drawing/2014/main" id="{933AE1CC-762D-4D30-93DB-96CACDE672AE}"/>
              </a:ext>
            </a:extLst>
          </p:cNvPr>
          <p:cNvSpPr/>
          <p:nvPr/>
        </p:nvSpPr>
        <p:spPr>
          <a:xfrm>
            <a:off x="4367878" y="3308956"/>
            <a:ext cx="2239011" cy="369332"/>
          </a:xfrm>
          <a:prstGeom prst="rect">
            <a:avLst/>
          </a:prstGeom>
        </p:spPr>
        <p:txBody>
          <a:bodyPr wrap="none">
            <a:spAutoFit/>
          </a:bodyPr>
          <a:lstStyle/>
          <a:p>
            <a:r>
              <a:rPr lang="fr-FR" dirty="0" err="1"/>
              <a:t>wanted</a:t>
            </a:r>
            <a:r>
              <a:rPr lang="fr-FR" dirty="0"/>
              <a:t> more </a:t>
            </a:r>
            <a:r>
              <a:rPr lang="fr-FR" dirty="0" err="1"/>
              <a:t>comfort</a:t>
            </a:r>
            <a:endParaRPr lang="fr-FR" dirty="0"/>
          </a:p>
        </p:txBody>
      </p:sp>
      <p:sp>
        <p:nvSpPr>
          <p:cNvPr id="20" name="Rectangle 19">
            <a:extLst>
              <a:ext uri="{FF2B5EF4-FFF2-40B4-BE49-F238E27FC236}">
                <a16:creationId xmlns:a16="http://schemas.microsoft.com/office/drawing/2014/main" id="{353BF891-6386-4DB1-A4F1-E5EB364F5B3B}"/>
              </a:ext>
            </a:extLst>
          </p:cNvPr>
          <p:cNvSpPr/>
          <p:nvPr/>
        </p:nvSpPr>
        <p:spPr>
          <a:xfrm>
            <a:off x="1119432" y="3684157"/>
            <a:ext cx="5488939" cy="369332"/>
          </a:xfrm>
          <a:prstGeom prst="rect">
            <a:avLst/>
          </a:prstGeom>
        </p:spPr>
        <p:txBody>
          <a:bodyPr wrap="none">
            <a:spAutoFit/>
          </a:bodyPr>
          <a:lstStyle/>
          <a:p>
            <a:r>
              <a:rPr lang="en-US" dirty="0"/>
              <a:t>traveling with someone who preferred to stay differently</a:t>
            </a:r>
            <a:endParaRPr lang="fr-FR" dirty="0"/>
          </a:p>
        </p:txBody>
      </p:sp>
      <p:sp>
        <p:nvSpPr>
          <p:cNvPr id="21" name="Rectangle 20">
            <a:extLst>
              <a:ext uri="{FF2B5EF4-FFF2-40B4-BE49-F238E27FC236}">
                <a16:creationId xmlns:a16="http://schemas.microsoft.com/office/drawing/2014/main" id="{94AC333D-5BF0-4D07-BDFA-7013AAC30BE9}"/>
              </a:ext>
            </a:extLst>
          </p:cNvPr>
          <p:cNvSpPr/>
          <p:nvPr/>
        </p:nvSpPr>
        <p:spPr>
          <a:xfrm>
            <a:off x="628816" y="4023178"/>
            <a:ext cx="5979555" cy="369332"/>
          </a:xfrm>
          <a:prstGeom prst="rect">
            <a:avLst/>
          </a:prstGeom>
        </p:spPr>
        <p:txBody>
          <a:bodyPr wrap="square">
            <a:spAutoFit/>
          </a:bodyPr>
          <a:lstStyle/>
          <a:p>
            <a:r>
              <a:rPr lang="en-US" dirty="0"/>
              <a:t>accommodation was paid for by someone else (e.g. employer)</a:t>
            </a:r>
            <a:endParaRPr lang="fr-FR" dirty="0"/>
          </a:p>
        </p:txBody>
      </p:sp>
      <p:sp>
        <p:nvSpPr>
          <p:cNvPr id="22" name="Rectangle 21">
            <a:extLst>
              <a:ext uri="{FF2B5EF4-FFF2-40B4-BE49-F238E27FC236}">
                <a16:creationId xmlns:a16="http://schemas.microsoft.com/office/drawing/2014/main" id="{6E029ADB-B86C-495F-A2D0-BBEF9B96F3CE}"/>
              </a:ext>
            </a:extLst>
          </p:cNvPr>
          <p:cNvSpPr/>
          <p:nvPr/>
        </p:nvSpPr>
        <p:spPr>
          <a:xfrm>
            <a:off x="946197" y="4364740"/>
            <a:ext cx="5697585" cy="369332"/>
          </a:xfrm>
          <a:prstGeom prst="rect">
            <a:avLst/>
          </a:prstGeom>
        </p:spPr>
        <p:txBody>
          <a:bodyPr wrap="none">
            <a:spAutoFit/>
          </a:bodyPr>
          <a:lstStyle/>
          <a:p>
            <a:r>
              <a:rPr lang="en-US" dirty="0"/>
              <a:t>no time to search for accommodation through BeWelcome</a:t>
            </a:r>
            <a:endParaRPr lang="fr-FR" dirty="0"/>
          </a:p>
        </p:txBody>
      </p:sp>
      <p:sp>
        <p:nvSpPr>
          <p:cNvPr id="23" name="Rectangle 22">
            <a:extLst>
              <a:ext uri="{FF2B5EF4-FFF2-40B4-BE49-F238E27FC236}">
                <a16:creationId xmlns:a16="http://schemas.microsoft.com/office/drawing/2014/main" id="{6F5433C1-D00B-4BB6-B1D6-616E190223A3}"/>
              </a:ext>
            </a:extLst>
          </p:cNvPr>
          <p:cNvSpPr/>
          <p:nvPr/>
        </p:nvSpPr>
        <p:spPr>
          <a:xfrm>
            <a:off x="3051324" y="4721881"/>
            <a:ext cx="3592458" cy="369332"/>
          </a:xfrm>
          <a:prstGeom prst="rect">
            <a:avLst/>
          </a:prstGeom>
        </p:spPr>
        <p:txBody>
          <a:bodyPr wrap="none">
            <a:spAutoFit/>
          </a:bodyPr>
          <a:lstStyle/>
          <a:p>
            <a:r>
              <a:rPr lang="en-US" dirty="0"/>
              <a:t>was concerned how safe it would be</a:t>
            </a:r>
            <a:endParaRPr lang="fr-FR" dirty="0"/>
          </a:p>
        </p:txBody>
      </p:sp>
      <p:sp>
        <p:nvSpPr>
          <p:cNvPr id="24" name="Rectangle 23">
            <a:extLst>
              <a:ext uri="{FF2B5EF4-FFF2-40B4-BE49-F238E27FC236}">
                <a16:creationId xmlns:a16="http://schemas.microsoft.com/office/drawing/2014/main" id="{E87209BE-E003-4A03-AF8F-D813CB3A47F2}"/>
              </a:ext>
            </a:extLst>
          </p:cNvPr>
          <p:cNvSpPr/>
          <p:nvPr/>
        </p:nvSpPr>
        <p:spPr>
          <a:xfrm>
            <a:off x="2356486" y="5077176"/>
            <a:ext cx="4311565" cy="369332"/>
          </a:xfrm>
          <a:prstGeom prst="rect">
            <a:avLst/>
          </a:prstGeom>
        </p:spPr>
        <p:txBody>
          <a:bodyPr wrap="none">
            <a:spAutoFit/>
          </a:bodyPr>
          <a:lstStyle/>
          <a:p>
            <a:r>
              <a:rPr lang="en-US" dirty="0"/>
              <a:t>could not figure out how to use BeWelcome</a:t>
            </a:r>
            <a:endParaRPr lang="fr-FR" dirty="0"/>
          </a:p>
        </p:txBody>
      </p:sp>
      <p:sp>
        <p:nvSpPr>
          <p:cNvPr id="25" name="Rectangle 24">
            <a:extLst>
              <a:ext uri="{FF2B5EF4-FFF2-40B4-BE49-F238E27FC236}">
                <a16:creationId xmlns:a16="http://schemas.microsoft.com/office/drawing/2014/main" id="{10CF9A59-E47E-4E85-A24F-9846A7D03480}"/>
              </a:ext>
            </a:extLst>
          </p:cNvPr>
          <p:cNvSpPr/>
          <p:nvPr/>
        </p:nvSpPr>
        <p:spPr>
          <a:xfrm>
            <a:off x="5907538" y="5411502"/>
            <a:ext cx="700833" cy="369332"/>
          </a:xfrm>
          <a:prstGeom prst="rect">
            <a:avLst/>
          </a:prstGeom>
        </p:spPr>
        <p:txBody>
          <a:bodyPr wrap="none">
            <a:spAutoFit/>
          </a:bodyPr>
          <a:lstStyle/>
          <a:p>
            <a:r>
              <a:rPr lang="fr-FR" dirty="0" err="1"/>
              <a:t>other</a:t>
            </a:r>
            <a:endParaRPr lang="fr-FR" dirty="0"/>
          </a:p>
        </p:txBody>
      </p:sp>
    </p:spTree>
    <p:extLst>
      <p:ext uri="{BB962C8B-B14F-4D97-AF65-F5344CB8AC3E}">
        <p14:creationId xmlns:p14="http://schemas.microsoft.com/office/powerpoint/2010/main" val="4070737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149877"/>
          </a:xfrm>
        </p:spPr>
        <p:txBody>
          <a:bodyPr>
            <a:noAutofit/>
          </a:bodyPr>
          <a:lstStyle/>
          <a:p>
            <a:r>
              <a:rPr lang="fr-FR" sz="4000" dirty="0"/>
              <a:t>Main </a:t>
            </a:r>
            <a:r>
              <a:rPr lang="fr-FR" sz="4000" dirty="0" err="1"/>
              <a:t>reasons</a:t>
            </a:r>
            <a:r>
              <a:rPr lang="fr-FR" sz="4000" dirty="0"/>
              <a:t> </a:t>
            </a:r>
            <a:r>
              <a:rPr lang="fr-FR" sz="4000" dirty="0" err="1"/>
              <a:t>given</a:t>
            </a:r>
            <a:r>
              <a:rPr lang="fr-FR" sz="4000" dirty="0"/>
              <a:t> for not </a:t>
            </a:r>
            <a:r>
              <a:rPr lang="fr-FR" sz="4000" dirty="0" err="1"/>
              <a:t>staying</a:t>
            </a:r>
            <a:r>
              <a:rPr lang="fr-FR" sz="4000" dirty="0"/>
              <a:t> </a:t>
            </a:r>
            <a:r>
              <a:rPr lang="fr-FR" sz="4000" dirty="0" err="1"/>
              <a:t>with</a:t>
            </a:r>
            <a:r>
              <a:rPr lang="fr-FR" sz="4000" dirty="0"/>
              <a:t> BeWelcome host by </a:t>
            </a:r>
            <a:r>
              <a:rPr lang="fr-FR" sz="4000" u="sng" dirty="0" err="1"/>
              <a:t>less</a:t>
            </a:r>
            <a:r>
              <a:rPr lang="fr-FR" sz="4000" u="sng" dirty="0"/>
              <a:t> active </a:t>
            </a:r>
            <a:r>
              <a:rPr lang="fr-FR" sz="4000" u="sng" dirty="0" err="1"/>
              <a:t>members</a:t>
            </a:r>
            <a:r>
              <a:rPr lang="fr-FR" sz="4000" u="sng" dirty="0"/>
              <a:t>*</a:t>
            </a:r>
            <a:r>
              <a:rPr lang="fr-FR" sz="4000" dirty="0"/>
              <a: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22</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144111"/>
            <a:ext cx="9423774" cy="646331"/>
          </a:xfrm>
          <a:prstGeom prst="rect">
            <a:avLst/>
          </a:prstGeom>
        </p:spPr>
        <p:txBody>
          <a:bodyPr wrap="square">
            <a:spAutoFit/>
          </a:bodyPr>
          <a:lstStyle/>
          <a:p>
            <a:r>
              <a:rPr lang="en-US" dirty="0"/>
              <a:t>14 What are the reasons why you did not stay with BeWelcome hosts during your travel over the past 12 months. Please select all which apply:</a:t>
            </a:r>
            <a:endParaRPr lang="fr-FR" dirty="0"/>
          </a:p>
        </p:txBody>
      </p:sp>
      <p:pic>
        <p:nvPicPr>
          <p:cNvPr id="8" name="Image 7">
            <a:extLst>
              <a:ext uri="{FF2B5EF4-FFF2-40B4-BE49-F238E27FC236}">
                <a16:creationId xmlns:a16="http://schemas.microsoft.com/office/drawing/2014/main" id="{CD0FF9B5-5AF3-402A-9B99-63B7BB9A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9" name="Espace réservé du numéro de diapositive 4">
            <a:extLst>
              <a:ext uri="{FF2B5EF4-FFF2-40B4-BE49-F238E27FC236}">
                <a16:creationId xmlns:a16="http://schemas.microsoft.com/office/drawing/2014/main" id="{4DE1CFEF-3DB5-47F4-A257-0411B0C3888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22</a:t>
            </a:fld>
            <a:endParaRPr lang="fr-FR" sz="2400" dirty="0">
              <a:solidFill>
                <a:schemeClr val="bg1"/>
              </a:solidFill>
            </a:endParaRPr>
          </a:p>
        </p:txBody>
      </p:sp>
      <p:sp>
        <p:nvSpPr>
          <p:cNvPr id="10" name="Espace réservé du numéro de diapositive 4">
            <a:extLst>
              <a:ext uri="{FF2B5EF4-FFF2-40B4-BE49-F238E27FC236}">
                <a16:creationId xmlns:a16="http://schemas.microsoft.com/office/drawing/2014/main" id="{942C41CE-F873-4B1C-9761-25A3D4AF54F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245 </a:t>
            </a:r>
            <a:r>
              <a:rPr lang="fr-FR" sz="1800" dirty="0" err="1">
                <a:solidFill>
                  <a:schemeClr val="bg1"/>
                </a:solidFill>
              </a:rPr>
              <a:t>respondents</a:t>
            </a:r>
            <a:endParaRPr lang="fr-FR" sz="1800" dirty="0">
              <a:solidFill>
                <a:schemeClr val="bg1"/>
              </a:solidFill>
            </a:endParaRPr>
          </a:p>
        </p:txBody>
      </p:sp>
      <p:sp>
        <p:nvSpPr>
          <p:cNvPr id="12" name="Rectangle 11">
            <a:extLst>
              <a:ext uri="{FF2B5EF4-FFF2-40B4-BE49-F238E27FC236}">
                <a16:creationId xmlns:a16="http://schemas.microsoft.com/office/drawing/2014/main" id="{BB26A38D-31D0-470E-8869-4BE95D672BB5}"/>
              </a:ext>
            </a:extLst>
          </p:cNvPr>
          <p:cNvSpPr/>
          <p:nvPr/>
        </p:nvSpPr>
        <p:spPr>
          <a:xfrm>
            <a:off x="3715468" y="1907656"/>
            <a:ext cx="2869119" cy="369332"/>
          </a:xfrm>
          <a:prstGeom prst="rect">
            <a:avLst/>
          </a:prstGeom>
        </p:spPr>
        <p:txBody>
          <a:bodyPr wrap="none">
            <a:spAutoFit/>
          </a:bodyPr>
          <a:lstStyle/>
          <a:p>
            <a:pPr algn="r"/>
            <a:r>
              <a:rPr lang="fr-FR" dirty="0" err="1"/>
              <a:t>preferred</a:t>
            </a:r>
            <a:r>
              <a:rPr lang="fr-FR" dirty="0"/>
              <a:t> to </a:t>
            </a:r>
            <a:r>
              <a:rPr lang="fr-FR" dirty="0" err="1"/>
              <a:t>be</a:t>
            </a:r>
            <a:r>
              <a:rPr lang="fr-FR" dirty="0"/>
              <a:t> </a:t>
            </a:r>
            <a:r>
              <a:rPr lang="fr-FR" dirty="0" err="1"/>
              <a:t>independent</a:t>
            </a:r>
            <a:endParaRPr lang="fr-FR" dirty="0"/>
          </a:p>
        </p:txBody>
      </p:sp>
      <p:sp>
        <p:nvSpPr>
          <p:cNvPr id="13" name="Rectangle 12">
            <a:extLst>
              <a:ext uri="{FF2B5EF4-FFF2-40B4-BE49-F238E27FC236}">
                <a16:creationId xmlns:a16="http://schemas.microsoft.com/office/drawing/2014/main" id="{9D4A8E15-D304-46A7-85A0-83BA1E9F85EF}"/>
              </a:ext>
            </a:extLst>
          </p:cNvPr>
          <p:cNvSpPr/>
          <p:nvPr/>
        </p:nvSpPr>
        <p:spPr>
          <a:xfrm>
            <a:off x="920176" y="2276988"/>
            <a:ext cx="5667375" cy="369332"/>
          </a:xfrm>
          <a:prstGeom prst="rect">
            <a:avLst/>
          </a:prstGeom>
        </p:spPr>
        <p:txBody>
          <a:bodyPr>
            <a:spAutoFit/>
          </a:bodyPr>
          <a:lstStyle/>
          <a:p>
            <a:pPr algn="r"/>
            <a:r>
              <a:rPr lang="en-US" u="sng" dirty="0">
                <a:solidFill>
                  <a:srgbClr val="FF0000"/>
                </a:solidFill>
              </a:rPr>
              <a:t>didn't think about looking for accommodation through BW</a:t>
            </a:r>
            <a:endParaRPr lang="fr-FR" u="sng" dirty="0">
              <a:solidFill>
                <a:srgbClr val="FF0000"/>
              </a:solidFill>
            </a:endParaRPr>
          </a:p>
        </p:txBody>
      </p:sp>
      <p:sp>
        <p:nvSpPr>
          <p:cNvPr id="14" name="Rectangle 13">
            <a:extLst>
              <a:ext uri="{FF2B5EF4-FFF2-40B4-BE49-F238E27FC236}">
                <a16:creationId xmlns:a16="http://schemas.microsoft.com/office/drawing/2014/main" id="{E7674D82-E4C3-4935-AFA0-60E1C4C2D956}"/>
              </a:ext>
            </a:extLst>
          </p:cNvPr>
          <p:cNvSpPr/>
          <p:nvPr/>
        </p:nvSpPr>
        <p:spPr>
          <a:xfrm>
            <a:off x="3726753" y="2608306"/>
            <a:ext cx="2857834" cy="369332"/>
          </a:xfrm>
          <a:prstGeom prst="rect">
            <a:avLst/>
          </a:prstGeom>
        </p:spPr>
        <p:txBody>
          <a:bodyPr wrap="none">
            <a:spAutoFit/>
          </a:bodyPr>
          <a:lstStyle/>
          <a:p>
            <a:pPr algn="r"/>
            <a:r>
              <a:rPr lang="fr-FR" u="sng" dirty="0" err="1">
                <a:solidFill>
                  <a:srgbClr val="FF9900"/>
                </a:solidFill>
              </a:rPr>
              <a:t>already</a:t>
            </a:r>
            <a:r>
              <a:rPr lang="fr-FR" u="sng" dirty="0">
                <a:solidFill>
                  <a:srgbClr val="FF9900"/>
                </a:solidFill>
              </a:rPr>
              <a:t> </a:t>
            </a:r>
            <a:r>
              <a:rPr lang="fr-FR" u="sng" dirty="0" err="1">
                <a:solidFill>
                  <a:srgbClr val="FF9900"/>
                </a:solidFill>
              </a:rPr>
              <a:t>had</a:t>
            </a:r>
            <a:r>
              <a:rPr lang="fr-FR" u="sng" dirty="0">
                <a:solidFill>
                  <a:srgbClr val="FF9900"/>
                </a:solidFill>
              </a:rPr>
              <a:t> accommodation</a:t>
            </a:r>
          </a:p>
        </p:txBody>
      </p:sp>
      <p:sp>
        <p:nvSpPr>
          <p:cNvPr id="15" name="Rectangle 14">
            <a:extLst>
              <a:ext uri="{FF2B5EF4-FFF2-40B4-BE49-F238E27FC236}">
                <a16:creationId xmlns:a16="http://schemas.microsoft.com/office/drawing/2014/main" id="{1EDE8CD7-2135-49B8-A259-2881398B74A2}"/>
              </a:ext>
            </a:extLst>
          </p:cNvPr>
          <p:cNvSpPr/>
          <p:nvPr/>
        </p:nvSpPr>
        <p:spPr>
          <a:xfrm>
            <a:off x="2830674" y="2949289"/>
            <a:ext cx="3753913" cy="369332"/>
          </a:xfrm>
          <a:prstGeom prst="rect">
            <a:avLst/>
          </a:prstGeom>
        </p:spPr>
        <p:txBody>
          <a:bodyPr wrap="none">
            <a:spAutoFit/>
          </a:bodyPr>
          <a:lstStyle/>
          <a:p>
            <a:pPr algn="r"/>
            <a:r>
              <a:rPr lang="en-US" u="sng" dirty="0">
                <a:solidFill>
                  <a:srgbClr val="339933"/>
                </a:solidFill>
              </a:rPr>
              <a:t>didn't find a host through BeWelcome</a:t>
            </a:r>
            <a:endParaRPr lang="fr-FR" u="sng" dirty="0">
              <a:solidFill>
                <a:srgbClr val="339933"/>
              </a:solidFill>
            </a:endParaRPr>
          </a:p>
        </p:txBody>
      </p:sp>
      <p:sp>
        <p:nvSpPr>
          <p:cNvPr id="16" name="Rectangle 15">
            <a:extLst>
              <a:ext uri="{FF2B5EF4-FFF2-40B4-BE49-F238E27FC236}">
                <a16:creationId xmlns:a16="http://schemas.microsoft.com/office/drawing/2014/main" id="{EEA977FD-4DA3-44B6-8615-5A24B33D49B5}"/>
              </a:ext>
            </a:extLst>
          </p:cNvPr>
          <p:cNvSpPr/>
          <p:nvPr/>
        </p:nvSpPr>
        <p:spPr>
          <a:xfrm>
            <a:off x="4367878" y="3308956"/>
            <a:ext cx="2239011" cy="369332"/>
          </a:xfrm>
          <a:prstGeom prst="rect">
            <a:avLst/>
          </a:prstGeom>
        </p:spPr>
        <p:txBody>
          <a:bodyPr wrap="none">
            <a:spAutoFit/>
          </a:bodyPr>
          <a:lstStyle/>
          <a:p>
            <a:r>
              <a:rPr lang="fr-FR" dirty="0" err="1"/>
              <a:t>wanted</a:t>
            </a:r>
            <a:r>
              <a:rPr lang="fr-FR" dirty="0"/>
              <a:t> more </a:t>
            </a:r>
            <a:r>
              <a:rPr lang="fr-FR" dirty="0" err="1"/>
              <a:t>comfort</a:t>
            </a:r>
            <a:endParaRPr lang="fr-FR" dirty="0"/>
          </a:p>
        </p:txBody>
      </p:sp>
      <p:sp>
        <p:nvSpPr>
          <p:cNvPr id="17" name="Rectangle 16">
            <a:extLst>
              <a:ext uri="{FF2B5EF4-FFF2-40B4-BE49-F238E27FC236}">
                <a16:creationId xmlns:a16="http://schemas.microsoft.com/office/drawing/2014/main" id="{0F0F2854-5396-47B2-9112-385CDB1C6248}"/>
              </a:ext>
            </a:extLst>
          </p:cNvPr>
          <p:cNvSpPr/>
          <p:nvPr/>
        </p:nvSpPr>
        <p:spPr>
          <a:xfrm>
            <a:off x="1119432" y="3684157"/>
            <a:ext cx="5488939" cy="369332"/>
          </a:xfrm>
          <a:prstGeom prst="rect">
            <a:avLst/>
          </a:prstGeom>
        </p:spPr>
        <p:txBody>
          <a:bodyPr wrap="none">
            <a:spAutoFit/>
          </a:bodyPr>
          <a:lstStyle/>
          <a:p>
            <a:r>
              <a:rPr lang="en-US" dirty="0"/>
              <a:t>traveling with someone who preferred to stay differently</a:t>
            </a:r>
            <a:endParaRPr lang="fr-FR" dirty="0"/>
          </a:p>
        </p:txBody>
      </p:sp>
      <p:sp>
        <p:nvSpPr>
          <p:cNvPr id="18" name="Rectangle 17">
            <a:extLst>
              <a:ext uri="{FF2B5EF4-FFF2-40B4-BE49-F238E27FC236}">
                <a16:creationId xmlns:a16="http://schemas.microsoft.com/office/drawing/2014/main" id="{64CFE62F-3BEF-497B-A809-CCF78A45BB8C}"/>
              </a:ext>
            </a:extLst>
          </p:cNvPr>
          <p:cNvSpPr/>
          <p:nvPr/>
        </p:nvSpPr>
        <p:spPr>
          <a:xfrm>
            <a:off x="628816" y="4023178"/>
            <a:ext cx="5979555" cy="369332"/>
          </a:xfrm>
          <a:prstGeom prst="rect">
            <a:avLst/>
          </a:prstGeom>
        </p:spPr>
        <p:txBody>
          <a:bodyPr wrap="square">
            <a:spAutoFit/>
          </a:bodyPr>
          <a:lstStyle/>
          <a:p>
            <a:r>
              <a:rPr lang="en-US" dirty="0"/>
              <a:t>accommodation was paid for by someone else (e.g. employer)</a:t>
            </a:r>
            <a:endParaRPr lang="fr-FR" dirty="0"/>
          </a:p>
        </p:txBody>
      </p:sp>
      <p:sp>
        <p:nvSpPr>
          <p:cNvPr id="19" name="Rectangle 18">
            <a:extLst>
              <a:ext uri="{FF2B5EF4-FFF2-40B4-BE49-F238E27FC236}">
                <a16:creationId xmlns:a16="http://schemas.microsoft.com/office/drawing/2014/main" id="{40F8E39B-1195-4F16-98AD-D5C1DFFEA9CD}"/>
              </a:ext>
            </a:extLst>
          </p:cNvPr>
          <p:cNvSpPr/>
          <p:nvPr/>
        </p:nvSpPr>
        <p:spPr>
          <a:xfrm>
            <a:off x="946197" y="4364740"/>
            <a:ext cx="5697585" cy="369332"/>
          </a:xfrm>
          <a:prstGeom prst="rect">
            <a:avLst/>
          </a:prstGeom>
        </p:spPr>
        <p:txBody>
          <a:bodyPr wrap="none">
            <a:spAutoFit/>
          </a:bodyPr>
          <a:lstStyle/>
          <a:p>
            <a:r>
              <a:rPr lang="en-US" dirty="0"/>
              <a:t>no time to search for accommodation through BeWelcome</a:t>
            </a:r>
            <a:endParaRPr lang="fr-FR" dirty="0"/>
          </a:p>
        </p:txBody>
      </p:sp>
      <p:sp>
        <p:nvSpPr>
          <p:cNvPr id="20" name="Rectangle 19">
            <a:extLst>
              <a:ext uri="{FF2B5EF4-FFF2-40B4-BE49-F238E27FC236}">
                <a16:creationId xmlns:a16="http://schemas.microsoft.com/office/drawing/2014/main" id="{4B7963CE-72C4-419F-A04E-3C7E44255C98}"/>
              </a:ext>
            </a:extLst>
          </p:cNvPr>
          <p:cNvSpPr/>
          <p:nvPr/>
        </p:nvSpPr>
        <p:spPr>
          <a:xfrm>
            <a:off x="3051324" y="4721881"/>
            <a:ext cx="3592458" cy="369332"/>
          </a:xfrm>
          <a:prstGeom prst="rect">
            <a:avLst/>
          </a:prstGeom>
        </p:spPr>
        <p:txBody>
          <a:bodyPr wrap="none">
            <a:spAutoFit/>
          </a:bodyPr>
          <a:lstStyle/>
          <a:p>
            <a:r>
              <a:rPr lang="en-US" dirty="0"/>
              <a:t>was concerned how safe it would be</a:t>
            </a:r>
            <a:endParaRPr lang="fr-FR" dirty="0"/>
          </a:p>
        </p:txBody>
      </p:sp>
      <p:sp>
        <p:nvSpPr>
          <p:cNvPr id="21" name="Rectangle 20">
            <a:extLst>
              <a:ext uri="{FF2B5EF4-FFF2-40B4-BE49-F238E27FC236}">
                <a16:creationId xmlns:a16="http://schemas.microsoft.com/office/drawing/2014/main" id="{C1F9F680-3CCF-423C-A30F-527E1EF08FEC}"/>
              </a:ext>
            </a:extLst>
          </p:cNvPr>
          <p:cNvSpPr/>
          <p:nvPr/>
        </p:nvSpPr>
        <p:spPr>
          <a:xfrm>
            <a:off x="2356486" y="5077176"/>
            <a:ext cx="4311565" cy="369332"/>
          </a:xfrm>
          <a:prstGeom prst="rect">
            <a:avLst/>
          </a:prstGeom>
        </p:spPr>
        <p:txBody>
          <a:bodyPr wrap="none">
            <a:spAutoFit/>
          </a:bodyPr>
          <a:lstStyle/>
          <a:p>
            <a:r>
              <a:rPr lang="en-US" dirty="0"/>
              <a:t>could not figure out how to use BeWelcome</a:t>
            </a:r>
            <a:endParaRPr lang="fr-FR" dirty="0"/>
          </a:p>
        </p:txBody>
      </p:sp>
      <p:sp>
        <p:nvSpPr>
          <p:cNvPr id="22" name="Rectangle 21">
            <a:extLst>
              <a:ext uri="{FF2B5EF4-FFF2-40B4-BE49-F238E27FC236}">
                <a16:creationId xmlns:a16="http://schemas.microsoft.com/office/drawing/2014/main" id="{52E45AFC-16BE-4C64-A671-D0E35D7D3667}"/>
              </a:ext>
            </a:extLst>
          </p:cNvPr>
          <p:cNvSpPr/>
          <p:nvPr/>
        </p:nvSpPr>
        <p:spPr>
          <a:xfrm>
            <a:off x="5907538" y="5411502"/>
            <a:ext cx="700833" cy="369332"/>
          </a:xfrm>
          <a:prstGeom prst="rect">
            <a:avLst/>
          </a:prstGeom>
        </p:spPr>
        <p:txBody>
          <a:bodyPr wrap="none">
            <a:spAutoFit/>
          </a:bodyPr>
          <a:lstStyle/>
          <a:p>
            <a:r>
              <a:rPr lang="fr-FR" dirty="0" err="1"/>
              <a:t>other</a:t>
            </a:r>
            <a:endParaRPr lang="fr-FR" dirty="0"/>
          </a:p>
        </p:txBody>
      </p:sp>
      <p:pic>
        <p:nvPicPr>
          <p:cNvPr id="28" name="Image 27">
            <a:extLst>
              <a:ext uri="{FF2B5EF4-FFF2-40B4-BE49-F238E27FC236}">
                <a16:creationId xmlns:a16="http://schemas.microsoft.com/office/drawing/2014/main" id="{607A6980-6A10-4A00-BA1B-E61A4A9AB915}"/>
              </a:ext>
            </a:extLst>
          </p:cNvPr>
          <p:cNvPicPr>
            <a:picLocks noChangeAspect="1"/>
          </p:cNvPicPr>
          <p:nvPr/>
        </p:nvPicPr>
        <p:blipFill>
          <a:blip r:embed="rId3"/>
          <a:stretch>
            <a:fillRect/>
          </a:stretch>
        </p:blipFill>
        <p:spPr>
          <a:xfrm>
            <a:off x="6684043" y="1631640"/>
            <a:ext cx="3929249" cy="4308306"/>
          </a:xfrm>
          <a:prstGeom prst="rect">
            <a:avLst/>
          </a:prstGeom>
        </p:spPr>
      </p:pic>
      <p:sp>
        <p:nvSpPr>
          <p:cNvPr id="6" name="ZoneTexte 5">
            <a:extLst>
              <a:ext uri="{FF2B5EF4-FFF2-40B4-BE49-F238E27FC236}">
                <a16:creationId xmlns:a16="http://schemas.microsoft.com/office/drawing/2014/main" id="{A00651F6-C13D-434A-A1B3-E3036084055C}"/>
              </a:ext>
            </a:extLst>
          </p:cNvPr>
          <p:cNvSpPr txBox="1"/>
          <p:nvPr/>
        </p:nvSpPr>
        <p:spPr>
          <a:xfrm>
            <a:off x="7656408" y="6516679"/>
            <a:ext cx="3255635" cy="369332"/>
          </a:xfrm>
          <a:prstGeom prst="rect">
            <a:avLst/>
          </a:prstGeom>
          <a:noFill/>
        </p:spPr>
        <p:txBody>
          <a:bodyPr wrap="none" rtlCol="0">
            <a:spAutoFit/>
          </a:bodyPr>
          <a:lstStyle/>
          <a:p>
            <a:r>
              <a:rPr lang="fr-FR" dirty="0"/>
              <a:t>*not </a:t>
            </a:r>
            <a:r>
              <a:rPr lang="fr-FR" dirty="0" err="1"/>
              <a:t>logged</a:t>
            </a:r>
            <a:r>
              <a:rPr lang="fr-FR" dirty="0"/>
              <a:t> in for 6 </a:t>
            </a:r>
            <a:r>
              <a:rPr lang="fr-FR" dirty="0" err="1"/>
              <a:t>months</a:t>
            </a:r>
            <a:r>
              <a:rPr lang="fr-FR" dirty="0"/>
              <a:t> (Q9)</a:t>
            </a:r>
          </a:p>
        </p:txBody>
      </p:sp>
      <p:cxnSp>
        <p:nvCxnSpPr>
          <p:cNvPr id="23" name="Connecteur droit avec flèche 22">
            <a:extLst>
              <a:ext uri="{FF2B5EF4-FFF2-40B4-BE49-F238E27FC236}">
                <a16:creationId xmlns:a16="http://schemas.microsoft.com/office/drawing/2014/main" id="{32249074-D085-4DE3-95FA-06A8FCF49ABD}"/>
              </a:ext>
            </a:extLst>
          </p:cNvPr>
          <p:cNvCxnSpPr>
            <a:cxnSpLocks/>
          </p:cNvCxnSpPr>
          <p:nvPr/>
        </p:nvCxnSpPr>
        <p:spPr>
          <a:xfrm flipV="1">
            <a:off x="10084770" y="2265837"/>
            <a:ext cx="0" cy="33131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77F9F4C5-1283-4B39-9503-4929F80D458E}"/>
              </a:ext>
            </a:extLst>
          </p:cNvPr>
          <p:cNvCxnSpPr>
            <a:cxnSpLocks/>
          </p:cNvCxnSpPr>
          <p:nvPr/>
        </p:nvCxnSpPr>
        <p:spPr>
          <a:xfrm>
            <a:off x="8172433" y="3001594"/>
            <a:ext cx="0" cy="317027"/>
          </a:xfrm>
          <a:prstGeom prst="straightConnector1">
            <a:avLst/>
          </a:prstGeom>
          <a:ln w="50800">
            <a:solidFill>
              <a:srgbClr val="33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70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860832"/>
          </a:xfrm>
        </p:spPr>
        <p:txBody>
          <a:bodyPr>
            <a:noAutofit/>
          </a:bodyPr>
          <a:lstStyle/>
          <a:p>
            <a:r>
              <a:rPr lang="fr-FR" sz="4000" dirty="0"/>
              <a:t>Most have </a:t>
            </a:r>
            <a:r>
              <a:rPr lang="fr-FR" sz="4000" dirty="0" err="1"/>
              <a:t>tried</a:t>
            </a:r>
            <a:r>
              <a:rPr lang="fr-FR" sz="4000" dirty="0"/>
              <a:t> to </a:t>
            </a:r>
            <a:r>
              <a:rPr lang="fr-FR" sz="4000" dirty="0" err="1"/>
              <a:t>find</a:t>
            </a:r>
            <a:r>
              <a:rPr lang="fr-FR" sz="4000" dirty="0"/>
              <a:t> a host on BeWelcome</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23</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411748"/>
            <a:ext cx="8163686" cy="369332"/>
          </a:xfrm>
          <a:prstGeom prst="rect">
            <a:avLst/>
          </a:prstGeom>
        </p:spPr>
        <p:txBody>
          <a:bodyPr wrap="square">
            <a:spAutoFit/>
          </a:bodyPr>
          <a:lstStyle/>
          <a:p>
            <a:r>
              <a:rPr lang="en-US" dirty="0"/>
              <a:t>17 Have you tried to find a host on BeWelcome?</a:t>
            </a:r>
            <a:endParaRPr lang="fr-FR" dirty="0"/>
          </a:p>
        </p:txBody>
      </p:sp>
      <p:pic>
        <p:nvPicPr>
          <p:cNvPr id="6" name="Image 5">
            <a:extLst>
              <a:ext uri="{FF2B5EF4-FFF2-40B4-BE49-F238E27FC236}">
                <a16:creationId xmlns:a16="http://schemas.microsoft.com/office/drawing/2014/main" id="{E57EE6B6-8AFA-46AC-BAC4-3D5467316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80ADCD2B-FC23-40B5-9BE5-00316DA766BF}"/>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23</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AAD6E4B8-1933-4348-8FB0-DBCF761EAE4E}"/>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216B4FB4-2137-4ECA-8FEE-365BC4D6065C}"/>
              </a:ext>
            </a:extLst>
          </p:cNvPr>
          <p:cNvPicPr>
            <a:picLocks noChangeAspect="1"/>
          </p:cNvPicPr>
          <p:nvPr/>
        </p:nvPicPr>
        <p:blipFill>
          <a:blip r:embed="rId3"/>
          <a:stretch>
            <a:fillRect/>
          </a:stretch>
        </p:blipFill>
        <p:spPr>
          <a:xfrm>
            <a:off x="549346" y="1697020"/>
            <a:ext cx="8111385" cy="4346937"/>
          </a:xfrm>
          <a:prstGeom prst="rect">
            <a:avLst/>
          </a:prstGeom>
        </p:spPr>
      </p:pic>
      <p:sp>
        <p:nvSpPr>
          <p:cNvPr id="10" name="ZoneTexte 9">
            <a:extLst>
              <a:ext uri="{FF2B5EF4-FFF2-40B4-BE49-F238E27FC236}">
                <a16:creationId xmlns:a16="http://schemas.microsoft.com/office/drawing/2014/main" id="{1E7F67AD-91D6-46A0-B0D0-D444F895A744}"/>
              </a:ext>
            </a:extLst>
          </p:cNvPr>
          <p:cNvSpPr txBox="1"/>
          <p:nvPr/>
        </p:nvSpPr>
        <p:spPr>
          <a:xfrm>
            <a:off x="7776748" y="4192477"/>
            <a:ext cx="3319755" cy="1200329"/>
          </a:xfrm>
          <a:prstGeom prst="rect">
            <a:avLst/>
          </a:prstGeom>
          <a:noFill/>
        </p:spPr>
        <p:txBody>
          <a:bodyPr wrap="none" rtlCol="0">
            <a:spAutoFit/>
          </a:bodyPr>
          <a:lstStyle/>
          <a:p>
            <a:r>
              <a:rPr lang="fr-FR" sz="2400" dirty="0"/>
              <a:t>No </a:t>
            </a:r>
            <a:r>
              <a:rPr lang="fr-FR" sz="2400" dirty="0" err="1"/>
              <a:t>difference</a:t>
            </a:r>
            <a:r>
              <a:rPr lang="fr-FR" sz="2400" dirty="0"/>
              <a:t> by </a:t>
            </a:r>
            <a:r>
              <a:rPr lang="fr-FR" sz="2400" dirty="0" err="1"/>
              <a:t>gender</a:t>
            </a:r>
            <a:r>
              <a:rPr lang="fr-FR" sz="2400" dirty="0"/>
              <a:t>, </a:t>
            </a:r>
          </a:p>
          <a:p>
            <a:r>
              <a:rPr lang="fr-FR" sz="2400" dirty="0"/>
              <a:t>but in the </a:t>
            </a:r>
            <a:r>
              <a:rPr lang="fr-FR" sz="2400" dirty="0" err="1"/>
              <a:t>youngest</a:t>
            </a:r>
            <a:r>
              <a:rPr lang="fr-FR" sz="2400" dirty="0"/>
              <a:t> </a:t>
            </a:r>
            <a:r>
              <a:rPr lang="fr-FR" sz="2400" dirty="0" err="1"/>
              <a:t>age</a:t>
            </a:r>
            <a:r>
              <a:rPr lang="fr-FR" sz="2400" dirty="0"/>
              <a:t> </a:t>
            </a:r>
          </a:p>
          <a:p>
            <a:r>
              <a:rPr lang="fr-FR" sz="2400" dirty="0"/>
              <a:t>group 75% </a:t>
            </a:r>
            <a:r>
              <a:rPr lang="fr-FR" sz="2400" dirty="0" err="1"/>
              <a:t>tried</a:t>
            </a:r>
            <a:r>
              <a:rPr lang="fr-FR" sz="2400" dirty="0"/>
              <a:t>.</a:t>
            </a:r>
          </a:p>
        </p:txBody>
      </p:sp>
    </p:spTree>
    <p:extLst>
      <p:ext uri="{BB962C8B-B14F-4D97-AF65-F5344CB8AC3E}">
        <p14:creationId xmlns:p14="http://schemas.microsoft.com/office/powerpoint/2010/main" val="234192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2639"/>
          </a:xfrm>
        </p:spPr>
        <p:txBody>
          <a:bodyPr>
            <a:noAutofit/>
          </a:bodyPr>
          <a:lstStyle/>
          <a:p>
            <a:r>
              <a:rPr lang="fr-FR" sz="4000" dirty="0"/>
              <a:t>Most have </a:t>
            </a:r>
            <a:r>
              <a:rPr lang="fr-FR" sz="4000" dirty="0" err="1"/>
              <a:t>found</a:t>
            </a:r>
            <a:r>
              <a:rPr lang="fr-FR" sz="4000" dirty="0"/>
              <a:t> </a:t>
            </a:r>
            <a:r>
              <a:rPr lang="fr-FR" sz="4000" dirty="0" err="1"/>
              <a:t>it</a:t>
            </a:r>
            <a:r>
              <a:rPr lang="fr-FR" sz="4000" dirty="0"/>
              <a:t> </a:t>
            </a:r>
            <a:r>
              <a:rPr lang="fr-FR" sz="4000" dirty="0" err="1"/>
              <a:t>difficult</a:t>
            </a:r>
            <a:r>
              <a:rPr lang="fr-FR" sz="4000" dirty="0"/>
              <a:t> to </a:t>
            </a:r>
            <a:r>
              <a:rPr lang="fr-FR" sz="4000" dirty="0" err="1"/>
              <a:t>find</a:t>
            </a:r>
            <a:r>
              <a:rPr lang="fr-FR" sz="4000" dirty="0"/>
              <a:t> a host, </a:t>
            </a:r>
            <a:br>
              <a:rPr lang="fr-FR" sz="4000" dirty="0"/>
            </a:br>
            <a:r>
              <a:rPr lang="fr-FR" sz="4000" dirty="0"/>
              <a:t>and </a:t>
            </a:r>
            <a:r>
              <a:rPr lang="fr-FR" sz="4000" dirty="0" err="1"/>
              <a:t>even</a:t>
            </a:r>
            <a:r>
              <a:rPr lang="fr-FR" sz="4000" dirty="0"/>
              <a:t> to </a:t>
            </a:r>
            <a:r>
              <a:rPr lang="fr-FR" sz="4000" dirty="0" err="1"/>
              <a:t>obtain</a:t>
            </a:r>
            <a:r>
              <a:rPr lang="fr-FR" sz="4000" dirty="0"/>
              <a:t> replies to </a:t>
            </a:r>
            <a:r>
              <a:rPr lang="fr-FR" sz="4000" dirty="0" err="1"/>
              <a:t>request</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24</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5831880"/>
            <a:ext cx="4450330" cy="923330"/>
          </a:xfrm>
          <a:prstGeom prst="rect">
            <a:avLst/>
          </a:prstGeom>
        </p:spPr>
        <p:txBody>
          <a:bodyPr wrap="square">
            <a:spAutoFit/>
          </a:bodyPr>
          <a:lstStyle/>
          <a:p>
            <a:r>
              <a:rPr lang="en-US" dirty="0"/>
              <a:t>18 How easy has it been for you to find a host on BeWelcome? Rate from 1 = very difficult to 5 = very easy</a:t>
            </a:r>
            <a:endParaRPr lang="fr-FR" dirty="0"/>
          </a:p>
        </p:txBody>
      </p:sp>
      <p:sp>
        <p:nvSpPr>
          <p:cNvPr id="6" name="Rectangle 5">
            <a:extLst>
              <a:ext uri="{FF2B5EF4-FFF2-40B4-BE49-F238E27FC236}">
                <a16:creationId xmlns:a16="http://schemas.microsoft.com/office/drawing/2014/main" id="{AC293A68-ECC9-4BCA-B09E-0E979A14C3F8}"/>
              </a:ext>
            </a:extLst>
          </p:cNvPr>
          <p:cNvSpPr/>
          <p:nvPr/>
        </p:nvSpPr>
        <p:spPr>
          <a:xfrm>
            <a:off x="6251113" y="5827424"/>
            <a:ext cx="4450330" cy="923330"/>
          </a:xfrm>
          <a:prstGeom prst="rect">
            <a:avLst/>
          </a:prstGeom>
        </p:spPr>
        <p:txBody>
          <a:bodyPr wrap="square">
            <a:spAutoFit/>
          </a:bodyPr>
          <a:lstStyle/>
          <a:p>
            <a:r>
              <a:rPr lang="en-US" dirty="0"/>
              <a:t>19 How easy has it been for you to obtain replies to your accommodation requests? Rate from 1 = very difficult to 5 = very easy</a:t>
            </a:r>
            <a:endParaRPr lang="fr-FR" dirty="0"/>
          </a:p>
        </p:txBody>
      </p:sp>
      <p:pic>
        <p:nvPicPr>
          <p:cNvPr id="9" name="Image 8">
            <a:extLst>
              <a:ext uri="{FF2B5EF4-FFF2-40B4-BE49-F238E27FC236}">
                <a16:creationId xmlns:a16="http://schemas.microsoft.com/office/drawing/2014/main" id="{BBB4419D-1DF5-415E-9236-B9ADBAF1E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1D8A9EE8-FF73-495B-BF29-A21F05A3234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24</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6A461C83-0FCF-4C2A-8398-97D4B8EAEC4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507 </a:t>
            </a:r>
            <a:r>
              <a:rPr lang="fr-FR" sz="1800" dirty="0" err="1">
                <a:solidFill>
                  <a:schemeClr val="bg1"/>
                </a:solidFill>
              </a:rPr>
              <a:t>respondents</a:t>
            </a:r>
            <a:endParaRPr lang="fr-FR" sz="1800" dirty="0">
              <a:solidFill>
                <a:schemeClr val="bg1"/>
              </a:solidFill>
            </a:endParaRPr>
          </a:p>
        </p:txBody>
      </p:sp>
      <p:pic>
        <p:nvPicPr>
          <p:cNvPr id="13" name="Image 12">
            <a:extLst>
              <a:ext uri="{FF2B5EF4-FFF2-40B4-BE49-F238E27FC236}">
                <a16:creationId xmlns:a16="http://schemas.microsoft.com/office/drawing/2014/main" id="{E8CC324B-E487-44BD-9EB1-F259321ACAB4}"/>
              </a:ext>
            </a:extLst>
          </p:cNvPr>
          <p:cNvPicPr>
            <a:picLocks noChangeAspect="1"/>
          </p:cNvPicPr>
          <p:nvPr/>
        </p:nvPicPr>
        <p:blipFill>
          <a:blip r:embed="rId3"/>
          <a:stretch>
            <a:fillRect/>
          </a:stretch>
        </p:blipFill>
        <p:spPr>
          <a:xfrm>
            <a:off x="835347" y="1760378"/>
            <a:ext cx="4180250" cy="3921009"/>
          </a:xfrm>
          <a:prstGeom prst="rect">
            <a:avLst/>
          </a:prstGeom>
        </p:spPr>
      </p:pic>
      <p:pic>
        <p:nvPicPr>
          <p:cNvPr id="14" name="Image 13">
            <a:extLst>
              <a:ext uri="{FF2B5EF4-FFF2-40B4-BE49-F238E27FC236}">
                <a16:creationId xmlns:a16="http://schemas.microsoft.com/office/drawing/2014/main" id="{3C7521AB-DB40-4F7C-BB27-11ED631ED43A}"/>
              </a:ext>
            </a:extLst>
          </p:cNvPr>
          <p:cNvPicPr>
            <a:picLocks noChangeAspect="1"/>
          </p:cNvPicPr>
          <p:nvPr/>
        </p:nvPicPr>
        <p:blipFill>
          <a:blip r:embed="rId4"/>
          <a:stretch>
            <a:fillRect/>
          </a:stretch>
        </p:blipFill>
        <p:spPr>
          <a:xfrm>
            <a:off x="6251113" y="1760050"/>
            <a:ext cx="5105586" cy="3916881"/>
          </a:xfrm>
          <a:prstGeom prst="rect">
            <a:avLst/>
          </a:prstGeom>
        </p:spPr>
      </p:pic>
      <p:sp>
        <p:nvSpPr>
          <p:cNvPr id="15" name="ZoneTexte 14">
            <a:extLst>
              <a:ext uri="{FF2B5EF4-FFF2-40B4-BE49-F238E27FC236}">
                <a16:creationId xmlns:a16="http://schemas.microsoft.com/office/drawing/2014/main" id="{D57BE0F3-3A78-4632-BB9D-7B2040A516D4}"/>
              </a:ext>
            </a:extLst>
          </p:cNvPr>
          <p:cNvSpPr txBox="1"/>
          <p:nvPr/>
        </p:nvSpPr>
        <p:spPr>
          <a:xfrm>
            <a:off x="4966340" y="2397511"/>
            <a:ext cx="1356333" cy="369332"/>
          </a:xfrm>
          <a:prstGeom prst="rect">
            <a:avLst/>
          </a:prstGeom>
          <a:noFill/>
        </p:spPr>
        <p:txBody>
          <a:bodyPr wrap="none" rtlCol="0">
            <a:spAutoFit/>
          </a:bodyPr>
          <a:lstStyle/>
          <a:p>
            <a:pPr algn="r"/>
            <a:r>
              <a:rPr lang="fr-FR" dirty="0" err="1"/>
              <a:t>very</a:t>
            </a:r>
            <a:r>
              <a:rPr lang="fr-FR" dirty="0"/>
              <a:t> </a:t>
            </a:r>
            <a:r>
              <a:rPr lang="fr-FR" dirty="0" err="1"/>
              <a:t>difficult</a:t>
            </a:r>
            <a:endParaRPr lang="fr-FR" dirty="0"/>
          </a:p>
        </p:txBody>
      </p:sp>
      <p:sp>
        <p:nvSpPr>
          <p:cNvPr id="16" name="ZoneTexte 15">
            <a:extLst>
              <a:ext uri="{FF2B5EF4-FFF2-40B4-BE49-F238E27FC236}">
                <a16:creationId xmlns:a16="http://schemas.microsoft.com/office/drawing/2014/main" id="{AB157770-B404-4154-9BEA-56A8C2BE9839}"/>
              </a:ext>
            </a:extLst>
          </p:cNvPr>
          <p:cNvSpPr txBox="1"/>
          <p:nvPr/>
        </p:nvSpPr>
        <p:spPr>
          <a:xfrm>
            <a:off x="5422104" y="2957615"/>
            <a:ext cx="900568" cy="369332"/>
          </a:xfrm>
          <a:prstGeom prst="rect">
            <a:avLst/>
          </a:prstGeom>
          <a:noFill/>
        </p:spPr>
        <p:txBody>
          <a:bodyPr wrap="none" rtlCol="0">
            <a:spAutoFit/>
          </a:bodyPr>
          <a:lstStyle/>
          <a:p>
            <a:pPr algn="r"/>
            <a:r>
              <a:rPr lang="fr-FR" dirty="0" err="1"/>
              <a:t>difficult</a:t>
            </a:r>
            <a:endParaRPr lang="fr-FR" dirty="0"/>
          </a:p>
        </p:txBody>
      </p:sp>
      <p:sp>
        <p:nvSpPr>
          <p:cNvPr id="17" name="ZoneTexte 16">
            <a:extLst>
              <a:ext uri="{FF2B5EF4-FFF2-40B4-BE49-F238E27FC236}">
                <a16:creationId xmlns:a16="http://schemas.microsoft.com/office/drawing/2014/main" id="{1F8590B8-802E-4CA4-88E8-46CFD4E6D320}"/>
              </a:ext>
            </a:extLst>
          </p:cNvPr>
          <p:cNvSpPr txBox="1"/>
          <p:nvPr/>
        </p:nvSpPr>
        <p:spPr>
          <a:xfrm>
            <a:off x="5049568" y="3529380"/>
            <a:ext cx="1273105" cy="369332"/>
          </a:xfrm>
          <a:prstGeom prst="rect">
            <a:avLst/>
          </a:prstGeom>
          <a:noFill/>
        </p:spPr>
        <p:txBody>
          <a:bodyPr wrap="none" rtlCol="0">
            <a:spAutoFit/>
          </a:bodyPr>
          <a:lstStyle/>
          <a:p>
            <a:pPr algn="r"/>
            <a:r>
              <a:rPr lang="fr-FR" dirty="0" err="1"/>
              <a:t>neither</a:t>
            </a:r>
            <a:r>
              <a:rPr lang="fr-FR" dirty="0"/>
              <a:t> </a:t>
            </a:r>
            <a:r>
              <a:rPr lang="fr-FR" dirty="0" err="1"/>
              <a:t>nor</a:t>
            </a:r>
            <a:endParaRPr lang="fr-FR" dirty="0"/>
          </a:p>
        </p:txBody>
      </p:sp>
      <p:sp>
        <p:nvSpPr>
          <p:cNvPr id="18" name="ZoneTexte 17">
            <a:extLst>
              <a:ext uri="{FF2B5EF4-FFF2-40B4-BE49-F238E27FC236}">
                <a16:creationId xmlns:a16="http://schemas.microsoft.com/office/drawing/2014/main" id="{6670A91E-6836-4E8F-ADC8-CAAE5AF1BE62}"/>
              </a:ext>
            </a:extLst>
          </p:cNvPr>
          <p:cNvSpPr txBox="1"/>
          <p:nvPr/>
        </p:nvSpPr>
        <p:spPr>
          <a:xfrm>
            <a:off x="5718300" y="4131670"/>
            <a:ext cx="600485" cy="369332"/>
          </a:xfrm>
          <a:prstGeom prst="rect">
            <a:avLst/>
          </a:prstGeom>
          <a:noFill/>
        </p:spPr>
        <p:txBody>
          <a:bodyPr wrap="none" rtlCol="0">
            <a:spAutoFit/>
          </a:bodyPr>
          <a:lstStyle/>
          <a:p>
            <a:pPr algn="r"/>
            <a:r>
              <a:rPr lang="fr-FR" dirty="0" err="1"/>
              <a:t>easy</a:t>
            </a:r>
            <a:endParaRPr lang="fr-FR" dirty="0"/>
          </a:p>
        </p:txBody>
      </p:sp>
      <p:sp>
        <p:nvSpPr>
          <p:cNvPr id="19" name="ZoneTexte 18">
            <a:extLst>
              <a:ext uri="{FF2B5EF4-FFF2-40B4-BE49-F238E27FC236}">
                <a16:creationId xmlns:a16="http://schemas.microsoft.com/office/drawing/2014/main" id="{A1722EF8-1C83-41CE-A87E-988C4D8CFABF}"/>
              </a:ext>
            </a:extLst>
          </p:cNvPr>
          <p:cNvSpPr txBox="1"/>
          <p:nvPr/>
        </p:nvSpPr>
        <p:spPr>
          <a:xfrm>
            <a:off x="5262534" y="4691774"/>
            <a:ext cx="1056251" cy="369332"/>
          </a:xfrm>
          <a:prstGeom prst="rect">
            <a:avLst/>
          </a:prstGeom>
          <a:noFill/>
        </p:spPr>
        <p:txBody>
          <a:bodyPr wrap="none" rtlCol="0">
            <a:spAutoFit/>
          </a:bodyPr>
          <a:lstStyle/>
          <a:p>
            <a:pPr algn="r"/>
            <a:r>
              <a:rPr lang="fr-FR" dirty="0" err="1"/>
              <a:t>very</a:t>
            </a:r>
            <a:r>
              <a:rPr lang="fr-FR" dirty="0"/>
              <a:t> </a:t>
            </a:r>
            <a:r>
              <a:rPr lang="fr-FR" dirty="0" err="1"/>
              <a:t>easy</a:t>
            </a:r>
            <a:endParaRPr lang="fr-FR" dirty="0"/>
          </a:p>
        </p:txBody>
      </p:sp>
    </p:spTree>
    <p:extLst>
      <p:ext uri="{BB962C8B-B14F-4D97-AF65-F5344CB8AC3E}">
        <p14:creationId xmlns:p14="http://schemas.microsoft.com/office/powerpoint/2010/main" val="224457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893045"/>
          </a:xfrm>
        </p:spPr>
        <p:txBody>
          <a:bodyPr>
            <a:noAutofit/>
          </a:bodyPr>
          <a:lstStyle/>
          <a:p>
            <a:r>
              <a:rPr lang="fr-FR" sz="4000" noProof="1"/>
              <a:t>Most, male or female, have found it difficult to find a host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25</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367138"/>
            <a:ext cx="10103998" cy="369332"/>
          </a:xfrm>
          <a:prstGeom prst="rect">
            <a:avLst/>
          </a:prstGeom>
        </p:spPr>
        <p:txBody>
          <a:bodyPr wrap="square">
            <a:spAutoFit/>
          </a:bodyPr>
          <a:lstStyle/>
          <a:p>
            <a:r>
              <a:rPr lang="en-US" dirty="0"/>
              <a:t>18 How easy has it been for you to find a host on BeWelcome? Rate from 1 = very difficult to 5 = very easy</a:t>
            </a:r>
            <a:endParaRPr lang="fr-FR" dirty="0"/>
          </a:p>
        </p:txBody>
      </p:sp>
      <p:pic>
        <p:nvPicPr>
          <p:cNvPr id="9" name="Image 8">
            <a:extLst>
              <a:ext uri="{FF2B5EF4-FFF2-40B4-BE49-F238E27FC236}">
                <a16:creationId xmlns:a16="http://schemas.microsoft.com/office/drawing/2014/main" id="{9FAB0315-6944-4717-A90A-72943710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1" name="Espace réservé du numéro de diapositive 4">
            <a:extLst>
              <a:ext uri="{FF2B5EF4-FFF2-40B4-BE49-F238E27FC236}">
                <a16:creationId xmlns:a16="http://schemas.microsoft.com/office/drawing/2014/main" id="{08EC48BC-33A3-474B-95A3-09187B0B19E8}"/>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25</a:t>
            </a:fld>
            <a:endParaRPr lang="fr-FR" sz="2400" dirty="0">
              <a:solidFill>
                <a:schemeClr val="bg1"/>
              </a:solidFill>
            </a:endParaRPr>
          </a:p>
        </p:txBody>
      </p:sp>
      <p:sp>
        <p:nvSpPr>
          <p:cNvPr id="12" name="Espace réservé du numéro de diapositive 4">
            <a:extLst>
              <a:ext uri="{FF2B5EF4-FFF2-40B4-BE49-F238E27FC236}">
                <a16:creationId xmlns:a16="http://schemas.microsoft.com/office/drawing/2014/main" id="{F97E50DB-0EEA-4CB8-A4D8-87B4A5EC078E}"/>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507 / 160 </a:t>
            </a:r>
            <a:r>
              <a:rPr lang="fr-FR" sz="1800" dirty="0" err="1">
                <a:solidFill>
                  <a:schemeClr val="bg1"/>
                </a:solidFill>
              </a:rPr>
              <a:t>respondents</a:t>
            </a:r>
            <a:endParaRPr lang="fr-FR" sz="1800" dirty="0">
              <a:solidFill>
                <a:schemeClr val="bg1"/>
              </a:solidFill>
            </a:endParaRPr>
          </a:p>
        </p:txBody>
      </p:sp>
      <p:pic>
        <p:nvPicPr>
          <p:cNvPr id="14" name="Image 13">
            <a:extLst>
              <a:ext uri="{FF2B5EF4-FFF2-40B4-BE49-F238E27FC236}">
                <a16:creationId xmlns:a16="http://schemas.microsoft.com/office/drawing/2014/main" id="{75FF8A81-8E24-420F-A87F-092DB3670681}"/>
              </a:ext>
            </a:extLst>
          </p:cNvPr>
          <p:cNvPicPr>
            <a:picLocks noChangeAspect="1"/>
          </p:cNvPicPr>
          <p:nvPr/>
        </p:nvPicPr>
        <p:blipFill>
          <a:blip r:embed="rId3"/>
          <a:stretch>
            <a:fillRect/>
          </a:stretch>
        </p:blipFill>
        <p:spPr>
          <a:xfrm>
            <a:off x="1794351" y="2295633"/>
            <a:ext cx="4180250" cy="3921009"/>
          </a:xfrm>
          <a:prstGeom prst="rect">
            <a:avLst/>
          </a:prstGeom>
        </p:spPr>
      </p:pic>
      <p:sp>
        <p:nvSpPr>
          <p:cNvPr id="4" name="ZoneTexte 3">
            <a:extLst>
              <a:ext uri="{FF2B5EF4-FFF2-40B4-BE49-F238E27FC236}">
                <a16:creationId xmlns:a16="http://schemas.microsoft.com/office/drawing/2014/main" id="{6E72F3F3-FD3A-49BD-9B56-C8893B522C1E}"/>
              </a:ext>
            </a:extLst>
          </p:cNvPr>
          <p:cNvSpPr txBox="1"/>
          <p:nvPr/>
        </p:nvSpPr>
        <p:spPr>
          <a:xfrm>
            <a:off x="6131892" y="2989384"/>
            <a:ext cx="583814" cy="369332"/>
          </a:xfrm>
          <a:prstGeom prst="rect">
            <a:avLst/>
          </a:prstGeom>
          <a:noFill/>
        </p:spPr>
        <p:txBody>
          <a:bodyPr wrap="none" rtlCol="0">
            <a:spAutoFit/>
          </a:bodyPr>
          <a:lstStyle/>
          <a:p>
            <a:r>
              <a:rPr lang="fr-FR" noProof="1"/>
              <a:t>21%</a:t>
            </a:r>
          </a:p>
        </p:txBody>
      </p:sp>
      <p:sp>
        <p:nvSpPr>
          <p:cNvPr id="15" name="ZoneTexte 14">
            <a:extLst>
              <a:ext uri="{FF2B5EF4-FFF2-40B4-BE49-F238E27FC236}">
                <a16:creationId xmlns:a16="http://schemas.microsoft.com/office/drawing/2014/main" id="{80CA4B64-DF2F-4AEB-A35C-D1E8130E3470}"/>
              </a:ext>
            </a:extLst>
          </p:cNvPr>
          <p:cNvSpPr txBox="1"/>
          <p:nvPr/>
        </p:nvSpPr>
        <p:spPr>
          <a:xfrm>
            <a:off x="6131892" y="3508108"/>
            <a:ext cx="583814" cy="369332"/>
          </a:xfrm>
          <a:prstGeom prst="rect">
            <a:avLst/>
          </a:prstGeom>
          <a:noFill/>
        </p:spPr>
        <p:txBody>
          <a:bodyPr wrap="none" rtlCol="0">
            <a:spAutoFit/>
          </a:bodyPr>
          <a:lstStyle/>
          <a:p>
            <a:r>
              <a:rPr lang="fr-FR" noProof="1"/>
              <a:t>26%</a:t>
            </a:r>
          </a:p>
        </p:txBody>
      </p:sp>
      <p:sp>
        <p:nvSpPr>
          <p:cNvPr id="16" name="ZoneTexte 15">
            <a:extLst>
              <a:ext uri="{FF2B5EF4-FFF2-40B4-BE49-F238E27FC236}">
                <a16:creationId xmlns:a16="http://schemas.microsoft.com/office/drawing/2014/main" id="{48412D24-74E0-494C-9C18-21D7BD4F61DE}"/>
              </a:ext>
            </a:extLst>
          </p:cNvPr>
          <p:cNvSpPr txBox="1"/>
          <p:nvPr/>
        </p:nvSpPr>
        <p:spPr>
          <a:xfrm>
            <a:off x="6136130" y="4069778"/>
            <a:ext cx="583814" cy="369332"/>
          </a:xfrm>
          <a:prstGeom prst="rect">
            <a:avLst/>
          </a:prstGeom>
          <a:noFill/>
        </p:spPr>
        <p:txBody>
          <a:bodyPr wrap="none" rtlCol="0">
            <a:spAutoFit/>
          </a:bodyPr>
          <a:lstStyle/>
          <a:p>
            <a:r>
              <a:rPr lang="fr-FR" noProof="1"/>
              <a:t>33%</a:t>
            </a:r>
          </a:p>
        </p:txBody>
      </p:sp>
      <p:sp>
        <p:nvSpPr>
          <p:cNvPr id="17" name="ZoneTexte 16">
            <a:extLst>
              <a:ext uri="{FF2B5EF4-FFF2-40B4-BE49-F238E27FC236}">
                <a16:creationId xmlns:a16="http://schemas.microsoft.com/office/drawing/2014/main" id="{78697756-C318-4290-A719-C2DB00640203}"/>
              </a:ext>
            </a:extLst>
          </p:cNvPr>
          <p:cNvSpPr txBox="1"/>
          <p:nvPr/>
        </p:nvSpPr>
        <p:spPr>
          <a:xfrm>
            <a:off x="6131892" y="4627914"/>
            <a:ext cx="583814" cy="369332"/>
          </a:xfrm>
          <a:prstGeom prst="rect">
            <a:avLst/>
          </a:prstGeom>
          <a:noFill/>
        </p:spPr>
        <p:txBody>
          <a:bodyPr wrap="none" rtlCol="0">
            <a:spAutoFit/>
          </a:bodyPr>
          <a:lstStyle/>
          <a:p>
            <a:r>
              <a:rPr lang="fr-FR" noProof="1"/>
              <a:t>18%</a:t>
            </a:r>
          </a:p>
        </p:txBody>
      </p:sp>
      <p:sp>
        <p:nvSpPr>
          <p:cNvPr id="18" name="ZoneTexte 17">
            <a:extLst>
              <a:ext uri="{FF2B5EF4-FFF2-40B4-BE49-F238E27FC236}">
                <a16:creationId xmlns:a16="http://schemas.microsoft.com/office/drawing/2014/main" id="{68D63863-2205-41C9-82F3-3406B56561C9}"/>
              </a:ext>
            </a:extLst>
          </p:cNvPr>
          <p:cNvSpPr txBox="1"/>
          <p:nvPr/>
        </p:nvSpPr>
        <p:spPr>
          <a:xfrm>
            <a:off x="6235006" y="5189795"/>
            <a:ext cx="466794" cy="369332"/>
          </a:xfrm>
          <a:prstGeom prst="rect">
            <a:avLst/>
          </a:prstGeom>
          <a:noFill/>
        </p:spPr>
        <p:txBody>
          <a:bodyPr wrap="none" rtlCol="0">
            <a:spAutoFit/>
          </a:bodyPr>
          <a:lstStyle/>
          <a:p>
            <a:r>
              <a:rPr lang="fr-FR" noProof="1"/>
              <a:t>4%</a:t>
            </a:r>
          </a:p>
        </p:txBody>
      </p:sp>
      <p:sp>
        <p:nvSpPr>
          <p:cNvPr id="19" name="ZoneTexte 18">
            <a:extLst>
              <a:ext uri="{FF2B5EF4-FFF2-40B4-BE49-F238E27FC236}">
                <a16:creationId xmlns:a16="http://schemas.microsoft.com/office/drawing/2014/main" id="{956CD113-CA6E-4BAB-9DD3-978FC7909E2B}"/>
              </a:ext>
            </a:extLst>
          </p:cNvPr>
          <p:cNvSpPr txBox="1"/>
          <p:nvPr/>
        </p:nvSpPr>
        <p:spPr>
          <a:xfrm>
            <a:off x="427803" y="2932766"/>
            <a:ext cx="1356333" cy="369332"/>
          </a:xfrm>
          <a:prstGeom prst="rect">
            <a:avLst/>
          </a:prstGeom>
          <a:noFill/>
        </p:spPr>
        <p:txBody>
          <a:bodyPr wrap="none" rtlCol="0">
            <a:spAutoFit/>
          </a:bodyPr>
          <a:lstStyle/>
          <a:p>
            <a:pPr algn="r"/>
            <a:r>
              <a:rPr lang="fr-FR" noProof="1"/>
              <a:t>very difficult</a:t>
            </a:r>
          </a:p>
        </p:txBody>
      </p:sp>
      <p:sp>
        <p:nvSpPr>
          <p:cNvPr id="20" name="ZoneTexte 19">
            <a:extLst>
              <a:ext uri="{FF2B5EF4-FFF2-40B4-BE49-F238E27FC236}">
                <a16:creationId xmlns:a16="http://schemas.microsoft.com/office/drawing/2014/main" id="{2BDC7E37-ED34-491B-B3CB-453EDBE4AE76}"/>
              </a:ext>
            </a:extLst>
          </p:cNvPr>
          <p:cNvSpPr txBox="1"/>
          <p:nvPr/>
        </p:nvSpPr>
        <p:spPr>
          <a:xfrm>
            <a:off x="883567" y="3492870"/>
            <a:ext cx="900568" cy="369332"/>
          </a:xfrm>
          <a:prstGeom prst="rect">
            <a:avLst/>
          </a:prstGeom>
          <a:noFill/>
        </p:spPr>
        <p:txBody>
          <a:bodyPr wrap="none" rtlCol="0">
            <a:spAutoFit/>
          </a:bodyPr>
          <a:lstStyle/>
          <a:p>
            <a:pPr algn="r"/>
            <a:r>
              <a:rPr lang="fr-FR" noProof="1"/>
              <a:t>difficult</a:t>
            </a:r>
          </a:p>
        </p:txBody>
      </p:sp>
      <p:sp>
        <p:nvSpPr>
          <p:cNvPr id="21" name="ZoneTexte 20">
            <a:extLst>
              <a:ext uri="{FF2B5EF4-FFF2-40B4-BE49-F238E27FC236}">
                <a16:creationId xmlns:a16="http://schemas.microsoft.com/office/drawing/2014/main" id="{5E9AD015-680B-47EF-BB66-CFE615D4745E}"/>
              </a:ext>
            </a:extLst>
          </p:cNvPr>
          <p:cNvSpPr txBox="1"/>
          <p:nvPr/>
        </p:nvSpPr>
        <p:spPr>
          <a:xfrm>
            <a:off x="511031" y="4064635"/>
            <a:ext cx="1273105" cy="369332"/>
          </a:xfrm>
          <a:prstGeom prst="rect">
            <a:avLst/>
          </a:prstGeom>
          <a:noFill/>
        </p:spPr>
        <p:txBody>
          <a:bodyPr wrap="none" rtlCol="0">
            <a:spAutoFit/>
          </a:bodyPr>
          <a:lstStyle/>
          <a:p>
            <a:pPr algn="r"/>
            <a:r>
              <a:rPr lang="fr-FR" noProof="1"/>
              <a:t>neither nor</a:t>
            </a:r>
          </a:p>
        </p:txBody>
      </p:sp>
      <p:sp>
        <p:nvSpPr>
          <p:cNvPr id="22" name="ZoneTexte 21">
            <a:extLst>
              <a:ext uri="{FF2B5EF4-FFF2-40B4-BE49-F238E27FC236}">
                <a16:creationId xmlns:a16="http://schemas.microsoft.com/office/drawing/2014/main" id="{2C8E85F3-EB25-40B6-BBE3-0D12D76D1FD0}"/>
              </a:ext>
            </a:extLst>
          </p:cNvPr>
          <p:cNvSpPr txBox="1"/>
          <p:nvPr/>
        </p:nvSpPr>
        <p:spPr>
          <a:xfrm>
            <a:off x="1179763" y="4666925"/>
            <a:ext cx="600485" cy="369332"/>
          </a:xfrm>
          <a:prstGeom prst="rect">
            <a:avLst/>
          </a:prstGeom>
          <a:noFill/>
        </p:spPr>
        <p:txBody>
          <a:bodyPr wrap="none" rtlCol="0">
            <a:spAutoFit/>
          </a:bodyPr>
          <a:lstStyle/>
          <a:p>
            <a:pPr algn="r"/>
            <a:r>
              <a:rPr lang="fr-FR" noProof="1"/>
              <a:t>easy</a:t>
            </a:r>
          </a:p>
        </p:txBody>
      </p:sp>
      <p:sp>
        <p:nvSpPr>
          <p:cNvPr id="23" name="ZoneTexte 22">
            <a:extLst>
              <a:ext uri="{FF2B5EF4-FFF2-40B4-BE49-F238E27FC236}">
                <a16:creationId xmlns:a16="http://schemas.microsoft.com/office/drawing/2014/main" id="{92450C87-D4C8-48D5-B386-164836393F05}"/>
              </a:ext>
            </a:extLst>
          </p:cNvPr>
          <p:cNvSpPr txBox="1"/>
          <p:nvPr/>
        </p:nvSpPr>
        <p:spPr>
          <a:xfrm>
            <a:off x="723997" y="5227029"/>
            <a:ext cx="1056251" cy="369332"/>
          </a:xfrm>
          <a:prstGeom prst="rect">
            <a:avLst/>
          </a:prstGeom>
          <a:noFill/>
        </p:spPr>
        <p:txBody>
          <a:bodyPr wrap="none" rtlCol="0">
            <a:spAutoFit/>
          </a:bodyPr>
          <a:lstStyle/>
          <a:p>
            <a:pPr algn="r"/>
            <a:r>
              <a:rPr lang="fr-FR" noProof="1"/>
              <a:t>very easy</a:t>
            </a:r>
          </a:p>
        </p:txBody>
      </p:sp>
      <p:sp>
        <p:nvSpPr>
          <p:cNvPr id="24" name="ZoneTexte 23">
            <a:extLst>
              <a:ext uri="{FF2B5EF4-FFF2-40B4-BE49-F238E27FC236}">
                <a16:creationId xmlns:a16="http://schemas.microsoft.com/office/drawing/2014/main" id="{3FAF00AE-4572-4409-9E14-902DDD079D2F}"/>
              </a:ext>
            </a:extLst>
          </p:cNvPr>
          <p:cNvSpPr txBox="1"/>
          <p:nvPr/>
        </p:nvSpPr>
        <p:spPr>
          <a:xfrm>
            <a:off x="6131892" y="1851053"/>
            <a:ext cx="828112" cy="369332"/>
          </a:xfrm>
          <a:prstGeom prst="rect">
            <a:avLst/>
          </a:prstGeom>
          <a:noFill/>
        </p:spPr>
        <p:txBody>
          <a:bodyPr wrap="none" rtlCol="0">
            <a:spAutoFit/>
          </a:bodyPr>
          <a:lstStyle/>
          <a:p>
            <a:r>
              <a:rPr lang="fr-FR" noProof="1"/>
              <a:t>female</a:t>
            </a:r>
          </a:p>
        </p:txBody>
      </p:sp>
      <p:sp>
        <p:nvSpPr>
          <p:cNvPr id="25" name="ZoneTexte 24">
            <a:extLst>
              <a:ext uri="{FF2B5EF4-FFF2-40B4-BE49-F238E27FC236}">
                <a16:creationId xmlns:a16="http://schemas.microsoft.com/office/drawing/2014/main" id="{170A3F9B-C3E3-4204-8BFB-35F663D11449}"/>
              </a:ext>
            </a:extLst>
          </p:cNvPr>
          <p:cNvSpPr txBox="1"/>
          <p:nvPr/>
        </p:nvSpPr>
        <p:spPr>
          <a:xfrm>
            <a:off x="3329218" y="1851053"/>
            <a:ext cx="401072" cy="369332"/>
          </a:xfrm>
          <a:prstGeom prst="rect">
            <a:avLst/>
          </a:prstGeom>
          <a:noFill/>
        </p:spPr>
        <p:txBody>
          <a:bodyPr wrap="none" rtlCol="0">
            <a:spAutoFit/>
          </a:bodyPr>
          <a:lstStyle/>
          <a:p>
            <a:r>
              <a:rPr lang="fr-FR" noProof="1"/>
              <a:t>all</a:t>
            </a:r>
          </a:p>
        </p:txBody>
      </p:sp>
    </p:spTree>
    <p:extLst>
      <p:ext uri="{BB962C8B-B14F-4D97-AF65-F5344CB8AC3E}">
        <p14:creationId xmlns:p14="http://schemas.microsoft.com/office/powerpoint/2010/main" val="178487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fr-FR" sz="4000" dirty="0"/>
              <a:t>Most look for a host </a:t>
            </a:r>
            <a:r>
              <a:rPr lang="fr-FR" sz="4000" dirty="0" err="1"/>
              <a:t>just</a:t>
            </a:r>
            <a:r>
              <a:rPr lang="fr-FR" sz="4000" dirty="0"/>
              <a:t> for </a:t>
            </a:r>
            <a:r>
              <a:rPr lang="fr-FR" sz="4000" dirty="0" err="1"/>
              <a:t>themselves</a:t>
            </a:r>
            <a:r>
              <a:rPr lang="fr-FR" sz="4000" dirty="0"/>
              <a:t>.</a:t>
            </a:r>
            <a:br>
              <a:rPr lang="fr-FR" sz="4000" dirty="0"/>
            </a:br>
            <a:r>
              <a:rPr lang="fr-FR" sz="4000" dirty="0" err="1"/>
              <a:t>Female</a:t>
            </a:r>
            <a:r>
              <a:rPr lang="fr-FR" sz="4000" dirty="0"/>
              <a:t> </a:t>
            </a:r>
            <a:r>
              <a:rPr lang="fr-FR" sz="4000" dirty="0" err="1"/>
              <a:t>members</a:t>
            </a:r>
            <a:r>
              <a:rPr lang="fr-FR" sz="4000" dirty="0"/>
              <a:t> </a:t>
            </a:r>
            <a:r>
              <a:rPr lang="fr-FR" sz="4000" dirty="0" err="1"/>
              <a:t>travel</a:t>
            </a:r>
            <a:r>
              <a:rPr lang="fr-FR" sz="4000" dirty="0"/>
              <a:t> in pairs </a:t>
            </a:r>
            <a:r>
              <a:rPr lang="fr-FR" sz="4000" dirty="0" err="1"/>
              <a:t>somewhat</a:t>
            </a:r>
            <a:r>
              <a:rPr lang="fr-FR" sz="4000" dirty="0"/>
              <a:t> more </a:t>
            </a:r>
            <a:r>
              <a:rPr lang="fr-FR" sz="4000" dirty="0" err="1"/>
              <a:t>often</a:t>
            </a:r>
            <a:r>
              <a:rPr lang="fr-FR" sz="4000" dirty="0"/>
              <a: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26</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110660"/>
            <a:ext cx="8163686" cy="646331"/>
          </a:xfrm>
          <a:prstGeom prst="rect">
            <a:avLst/>
          </a:prstGeom>
        </p:spPr>
        <p:txBody>
          <a:bodyPr wrap="square">
            <a:spAutoFit/>
          </a:bodyPr>
          <a:lstStyle/>
          <a:p>
            <a:r>
              <a:rPr lang="en-US" dirty="0"/>
              <a:t>20 In general, when you look for a host through BeWelcome, for how many people including yourself do you request accommodation?</a:t>
            </a:r>
            <a:endParaRPr lang="fr-FR" dirty="0"/>
          </a:p>
        </p:txBody>
      </p:sp>
      <p:pic>
        <p:nvPicPr>
          <p:cNvPr id="6" name="Image 5">
            <a:extLst>
              <a:ext uri="{FF2B5EF4-FFF2-40B4-BE49-F238E27FC236}">
                <a16:creationId xmlns:a16="http://schemas.microsoft.com/office/drawing/2014/main" id="{629F8F1D-7D27-43F1-A233-80D6C64EB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A32ABDD2-49A0-48A0-9119-D9EDCBE34D61}"/>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26</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BC902EF1-F45D-471B-9B49-53357DB6BDD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484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4E9A9B7D-EDDD-41ED-908B-87357D5F2B5D}"/>
              </a:ext>
            </a:extLst>
          </p:cNvPr>
          <p:cNvPicPr>
            <a:picLocks noChangeAspect="1"/>
          </p:cNvPicPr>
          <p:nvPr/>
        </p:nvPicPr>
        <p:blipFill>
          <a:blip r:embed="rId3"/>
          <a:stretch>
            <a:fillRect/>
          </a:stretch>
        </p:blipFill>
        <p:spPr>
          <a:xfrm>
            <a:off x="645673" y="2069493"/>
            <a:ext cx="7112629" cy="3916646"/>
          </a:xfrm>
          <a:prstGeom prst="rect">
            <a:avLst/>
          </a:prstGeom>
        </p:spPr>
      </p:pic>
    </p:spTree>
    <p:extLst>
      <p:ext uri="{BB962C8B-B14F-4D97-AF65-F5344CB8AC3E}">
        <p14:creationId xmlns:p14="http://schemas.microsoft.com/office/powerpoint/2010/main" val="2275678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670480"/>
          </a:xfrm>
        </p:spPr>
        <p:txBody>
          <a:bodyPr>
            <a:noAutofit/>
          </a:bodyPr>
          <a:lstStyle/>
          <a:p>
            <a:r>
              <a:rPr lang="fr-FR" sz="4000" dirty="0"/>
              <a:t>Most </a:t>
            </a:r>
            <a:r>
              <a:rPr lang="fr-FR" sz="4000" dirty="0" err="1"/>
              <a:t>popular</a:t>
            </a:r>
            <a:r>
              <a:rPr lang="fr-FR" sz="4000" dirty="0"/>
              <a:t> destinations</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27</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110660"/>
            <a:ext cx="8163686" cy="646331"/>
          </a:xfrm>
          <a:prstGeom prst="rect">
            <a:avLst/>
          </a:prstGeom>
        </p:spPr>
        <p:txBody>
          <a:bodyPr wrap="square">
            <a:spAutoFit/>
          </a:bodyPr>
          <a:lstStyle/>
          <a:p>
            <a:r>
              <a:rPr lang="en-US" dirty="0"/>
              <a:t>21 In which of these countries have you tried to find a host through BeWelcome over the past 12 months? Please select all where you have tried:</a:t>
            </a:r>
            <a:endParaRPr lang="fr-FR" dirty="0"/>
          </a:p>
        </p:txBody>
      </p:sp>
      <p:pic>
        <p:nvPicPr>
          <p:cNvPr id="6" name="Image 5">
            <a:extLst>
              <a:ext uri="{FF2B5EF4-FFF2-40B4-BE49-F238E27FC236}">
                <a16:creationId xmlns:a16="http://schemas.microsoft.com/office/drawing/2014/main" id="{8E67B2B3-0751-4C89-A327-58D3D4547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505D499D-3E0F-43F4-B89C-E98630D9E79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27</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844458E7-31E6-49C6-82B8-F43CE86FB307}"/>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442 </a:t>
            </a:r>
            <a:r>
              <a:rPr lang="fr-FR" sz="1800" dirty="0" err="1">
                <a:solidFill>
                  <a:schemeClr val="bg1"/>
                </a:solidFill>
              </a:rPr>
              <a:t>respondents</a:t>
            </a:r>
            <a:endParaRPr lang="fr-FR" sz="1800" dirty="0">
              <a:solidFill>
                <a:schemeClr val="bg1"/>
              </a:solidFill>
            </a:endParaRPr>
          </a:p>
        </p:txBody>
      </p:sp>
      <p:graphicFrame>
        <p:nvGraphicFramePr>
          <p:cNvPr id="13" name="Tableau 12">
            <a:extLst>
              <a:ext uri="{FF2B5EF4-FFF2-40B4-BE49-F238E27FC236}">
                <a16:creationId xmlns:a16="http://schemas.microsoft.com/office/drawing/2014/main" id="{268B5970-2201-4525-B245-43749612F1B2}"/>
              </a:ext>
            </a:extLst>
          </p:cNvPr>
          <p:cNvGraphicFramePr>
            <a:graphicFrameLocks noGrp="1"/>
          </p:cNvGraphicFramePr>
          <p:nvPr>
            <p:extLst>
              <p:ext uri="{D42A27DB-BD31-4B8C-83A1-F6EECF244321}">
                <p14:modId xmlns:p14="http://schemas.microsoft.com/office/powerpoint/2010/main" val="3104113980"/>
              </p:ext>
            </p:extLst>
          </p:nvPr>
        </p:nvGraphicFramePr>
        <p:xfrm>
          <a:off x="850088" y="2345421"/>
          <a:ext cx="3662182" cy="3508965"/>
        </p:xfrm>
        <a:graphic>
          <a:graphicData uri="http://schemas.openxmlformats.org/drawingml/2006/table">
            <a:tbl>
              <a:tblPr>
                <a:tableStyleId>{5C22544A-7EE6-4342-B048-85BDC9FD1C3A}</a:tableStyleId>
              </a:tblPr>
              <a:tblGrid>
                <a:gridCol w="421546">
                  <a:extLst>
                    <a:ext uri="{9D8B030D-6E8A-4147-A177-3AD203B41FA5}">
                      <a16:colId xmlns:a16="http://schemas.microsoft.com/office/drawing/2014/main" val="2702224290"/>
                    </a:ext>
                  </a:extLst>
                </a:gridCol>
                <a:gridCol w="1659838">
                  <a:extLst>
                    <a:ext uri="{9D8B030D-6E8A-4147-A177-3AD203B41FA5}">
                      <a16:colId xmlns:a16="http://schemas.microsoft.com/office/drawing/2014/main" val="588659040"/>
                    </a:ext>
                  </a:extLst>
                </a:gridCol>
                <a:gridCol w="790399">
                  <a:extLst>
                    <a:ext uri="{9D8B030D-6E8A-4147-A177-3AD203B41FA5}">
                      <a16:colId xmlns:a16="http://schemas.microsoft.com/office/drawing/2014/main" val="3255181502"/>
                    </a:ext>
                  </a:extLst>
                </a:gridCol>
                <a:gridCol w="790399">
                  <a:extLst>
                    <a:ext uri="{9D8B030D-6E8A-4147-A177-3AD203B41FA5}">
                      <a16:colId xmlns:a16="http://schemas.microsoft.com/office/drawing/2014/main" val="3779103320"/>
                    </a:ext>
                  </a:extLst>
                </a:gridCol>
              </a:tblGrid>
              <a:tr h="389885">
                <a:tc>
                  <a:txBody>
                    <a:bodyPr/>
                    <a:lstStyle/>
                    <a:p>
                      <a:pPr algn="ctr" fontAlgn="b"/>
                      <a:r>
                        <a:rPr lang="fr-FR" sz="1800" u="none" strike="noStrike">
                          <a:effectLst/>
                        </a:rPr>
                        <a:t>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Germany</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107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24.2%</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36958425"/>
                  </a:ext>
                </a:extLst>
              </a:tr>
              <a:tr h="389885">
                <a:tc>
                  <a:txBody>
                    <a:bodyPr/>
                    <a:lstStyle/>
                    <a:p>
                      <a:pPr algn="ctr" fontAlgn="b"/>
                      <a:r>
                        <a:rPr lang="fr-FR" sz="1800" u="none" strike="noStrike">
                          <a:effectLst/>
                        </a:rPr>
                        <a:t>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France</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92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20.8%</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680389261"/>
                  </a:ext>
                </a:extLst>
              </a:tr>
              <a:tr h="389885">
                <a:tc>
                  <a:txBody>
                    <a:bodyPr/>
                    <a:lstStyle/>
                    <a:p>
                      <a:pPr algn="ctr" fontAlgn="b"/>
                      <a:r>
                        <a:rPr lang="fr-FR" sz="1800" u="none" strike="noStrike">
                          <a:effectLst/>
                        </a:rPr>
                        <a:t>3</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Spain</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54</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12.2%</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819819830"/>
                  </a:ext>
                </a:extLst>
              </a:tr>
              <a:tr h="389885">
                <a:tc>
                  <a:txBody>
                    <a:bodyPr/>
                    <a:lstStyle/>
                    <a:p>
                      <a:pPr algn="ctr" fontAlgn="b"/>
                      <a:r>
                        <a:rPr lang="fr-FR" sz="1800" u="none" strike="noStrike">
                          <a:effectLst/>
                        </a:rPr>
                        <a:t>4</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Italy</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51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11.5%</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4086234636"/>
                  </a:ext>
                </a:extLst>
              </a:tr>
              <a:tr h="389885">
                <a:tc>
                  <a:txBody>
                    <a:bodyPr/>
                    <a:lstStyle/>
                    <a:p>
                      <a:pPr algn="ctr" fontAlgn="b"/>
                      <a:r>
                        <a:rPr lang="fr-FR" sz="1800" u="none" strike="noStrike">
                          <a:effectLst/>
                        </a:rPr>
                        <a:t>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United Kingdom</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8.6%</a:t>
                      </a:r>
                      <a:endParaRPr lang="fr-FR" sz="18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161123076"/>
                  </a:ext>
                </a:extLst>
              </a:tr>
              <a:tr h="389885">
                <a:tc>
                  <a:txBody>
                    <a:bodyPr/>
                    <a:lstStyle/>
                    <a:p>
                      <a:pPr algn="ctr" fontAlgn="b"/>
                      <a:r>
                        <a:rPr lang="fr-FR" sz="1800" u="none" strike="noStrike" dirty="0">
                          <a:effectLst/>
                        </a:rPr>
                        <a:t>5</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dirty="0">
                          <a:effectLst/>
                        </a:rPr>
                        <a:t>United States</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8.6%</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396355712"/>
                  </a:ext>
                </a:extLst>
              </a:tr>
              <a:tr h="389885">
                <a:tc>
                  <a:txBody>
                    <a:bodyPr/>
                    <a:lstStyle/>
                    <a:p>
                      <a:pPr algn="ctr" fontAlgn="b"/>
                      <a:r>
                        <a:rPr lang="fr-FR" sz="1800" u="none" strike="noStrike">
                          <a:effectLst/>
                        </a:rPr>
                        <a:t>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Austria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23</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5.2%</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60286357"/>
                  </a:ext>
                </a:extLst>
              </a:tr>
              <a:tr h="389885">
                <a:tc>
                  <a:txBody>
                    <a:bodyPr/>
                    <a:lstStyle/>
                    <a:p>
                      <a:pPr algn="ctr" fontAlgn="b"/>
                      <a:r>
                        <a:rPr lang="fr-FR" sz="1800" u="none" strike="noStrike">
                          <a:effectLst/>
                        </a:rPr>
                        <a:t>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Portugal</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4.8%</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36523608"/>
                  </a:ext>
                </a:extLst>
              </a:tr>
              <a:tr h="389885">
                <a:tc>
                  <a:txBody>
                    <a:bodyPr/>
                    <a:lstStyle/>
                    <a:p>
                      <a:pPr algn="ctr" fontAlgn="b"/>
                      <a:r>
                        <a:rPr lang="fr-FR" sz="1800" u="none" strike="noStrike">
                          <a:effectLst/>
                        </a:rPr>
                        <a:t>9</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Netherlands</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20</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4.5%</a:t>
                      </a:r>
                      <a:endParaRPr lang="fr-FR" sz="18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882335020"/>
                  </a:ext>
                </a:extLst>
              </a:tr>
            </a:tbl>
          </a:graphicData>
        </a:graphic>
      </p:graphicFrame>
      <p:graphicFrame>
        <p:nvGraphicFramePr>
          <p:cNvPr id="14" name="Tableau 13">
            <a:extLst>
              <a:ext uri="{FF2B5EF4-FFF2-40B4-BE49-F238E27FC236}">
                <a16:creationId xmlns:a16="http://schemas.microsoft.com/office/drawing/2014/main" id="{DB52BA47-CAB1-43E9-B96D-79FB5B95A79E}"/>
              </a:ext>
            </a:extLst>
          </p:cNvPr>
          <p:cNvGraphicFramePr>
            <a:graphicFrameLocks noGrp="1"/>
          </p:cNvGraphicFramePr>
          <p:nvPr>
            <p:extLst>
              <p:ext uri="{D42A27DB-BD31-4B8C-83A1-F6EECF244321}">
                <p14:modId xmlns:p14="http://schemas.microsoft.com/office/powerpoint/2010/main" val="2328687983"/>
              </p:ext>
            </p:extLst>
          </p:nvPr>
        </p:nvGraphicFramePr>
        <p:xfrm>
          <a:off x="4861435" y="2345420"/>
          <a:ext cx="3557737" cy="3508965"/>
        </p:xfrm>
        <a:graphic>
          <a:graphicData uri="http://schemas.openxmlformats.org/drawingml/2006/table">
            <a:tbl>
              <a:tblPr>
                <a:tableStyleId>{5C22544A-7EE6-4342-B048-85BDC9FD1C3A}</a:tableStyleId>
              </a:tblPr>
              <a:tblGrid>
                <a:gridCol w="464684">
                  <a:extLst>
                    <a:ext uri="{9D8B030D-6E8A-4147-A177-3AD203B41FA5}">
                      <a16:colId xmlns:a16="http://schemas.microsoft.com/office/drawing/2014/main" val="75027762"/>
                    </a:ext>
                  </a:extLst>
                </a:gridCol>
                <a:gridCol w="1350487">
                  <a:extLst>
                    <a:ext uri="{9D8B030D-6E8A-4147-A177-3AD203B41FA5}">
                      <a16:colId xmlns:a16="http://schemas.microsoft.com/office/drawing/2014/main" val="4234899823"/>
                    </a:ext>
                  </a:extLst>
                </a:gridCol>
                <a:gridCol w="871283">
                  <a:extLst>
                    <a:ext uri="{9D8B030D-6E8A-4147-A177-3AD203B41FA5}">
                      <a16:colId xmlns:a16="http://schemas.microsoft.com/office/drawing/2014/main" val="1818503947"/>
                    </a:ext>
                  </a:extLst>
                </a:gridCol>
                <a:gridCol w="871283">
                  <a:extLst>
                    <a:ext uri="{9D8B030D-6E8A-4147-A177-3AD203B41FA5}">
                      <a16:colId xmlns:a16="http://schemas.microsoft.com/office/drawing/2014/main" val="3131954837"/>
                    </a:ext>
                  </a:extLst>
                </a:gridCol>
              </a:tblGrid>
              <a:tr h="389885">
                <a:tc>
                  <a:txBody>
                    <a:bodyPr/>
                    <a:lstStyle/>
                    <a:p>
                      <a:pPr algn="ctr" fontAlgn="b"/>
                      <a:r>
                        <a:rPr lang="fr-FR" sz="1800" u="none" strike="noStrike">
                          <a:effectLst/>
                        </a:rPr>
                        <a:t>10</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Denmark</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4.1%</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404900579"/>
                  </a:ext>
                </a:extLst>
              </a:tr>
              <a:tr h="389885">
                <a:tc>
                  <a:txBody>
                    <a:bodyPr/>
                    <a:lstStyle/>
                    <a:p>
                      <a:pPr algn="ctr" fontAlgn="b"/>
                      <a:r>
                        <a:rPr lang="fr-FR" sz="1800" u="none" strike="noStrike">
                          <a:effectLst/>
                        </a:rPr>
                        <a:t>11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Switzerland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4.1%</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151071412"/>
                  </a:ext>
                </a:extLst>
              </a:tr>
              <a:tr h="389885">
                <a:tc>
                  <a:txBody>
                    <a:bodyPr/>
                    <a:lstStyle/>
                    <a:p>
                      <a:pPr algn="ctr" fontAlgn="b"/>
                      <a:r>
                        <a:rPr lang="fr-FR" sz="1800" u="none" strike="noStrike">
                          <a:effectLst/>
                        </a:rPr>
                        <a:t>12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Greece</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3.9%</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943301058"/>
                  </a:ext>
                </a:extLst>
              </a:tr>
              <a:tr h="389885">
                <a:tc>
                  <a:txBody>
                    <a:bodyPr/>
                    <a:lstStyle/>
                    <a:p>
                      <a:pPr algn="ctr" fontAlgn="b"/>
                      <a:r>
                        <a:rPr lang="fr-FR" sz="1800" u="none" strike="noStrike">
                          <a:effectLst/>
                        </a:rPr>
                        <a:t>13</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Belgium</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3.6%</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145987981"/>
                  </a:ext>
                </a:extLst>
              </a:tr>
              <a:tr h="389885">
                <a:tc>
                  <a:txBody>
                    <a:bodyPr/>
                    <a:lstStyle/>
                    <a:p>
                      <a:pPr algn="ctr" fontAlgn="b"/>
                      <a:r>
                        <a:rPr lang="fr-FR" sz="1800" u="none" strike="noStrike">
                          <a:effectLst/>
                        </a:rPr>
                        <a:t>14</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Poland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3.6%</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865154557"/>
                  </a:ext>
                </a:extLst>
              </a:tr>
              <a:tr h="389885">
                <a:tc>
                  <a:txBody>
                    <a:bodyPr/>
                    <a:lstStyle/>
                    <a:p>
                      <a:pPr algn="ctr" fontAlgn="b"/>
                      <a:r>
                        <a:rPr lang="fr-FR" sz="1800" u="none" strike="noStrike">
                          <a:effectLst/>
                        </a:rPr>
                        <a:t>15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Sweden</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3.6%</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505166434"/>
                  </a:ext>
                </a:extLst>
              </a:tr>
              <a:tr h="389885">
                <a:tc>
                  <a:txBody>
                    <a:bodyPr/>
                    <a:lstStyle/>
                    <a:p>
                      <a:pPr algn="ctr" fontAlgn="b"/>
                      <a:r>
                        <a:rPr lang="fr-FR" sz="1800" u="none" strike="noStrike">
                          <a:effectLst/>
                        </a:rPr>
                        <a:t>16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Finland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3.4%</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090617688"/>
                  </a:ext>
                </a:extLst>
              </a:tr>
              <a:tr h="389885">
                <a:tc>
                  <a:txBody>
                    <a:bodyPr/>
                    <a:lstStyle/>
                    <a:p>
                      <a:pPr algn="ctr" fontAlgn="b"/>
                      <a:r>
                        <a:rPr lang="fr-FR" sz="1800" u="none" strike="noStrike">
                          <a:effectLst/>
                        </a:rPr>
                        <a:t>17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Thailand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3.4%</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483424285"/>
                  </a:ext>
                </a:extLst>
              </a:tr>
              <a:tr h="389885">
                <a:tc>
                  <a:txBody>
                    <a:bodyPr/>
                    <a:lstStyle/>
                    <a:p>
                      <a:pPr algn="ct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Japan</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14</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3.2%</a:t>
                      </a:r>
                      <a:endParaRPr lang="fr-FR" sz="18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619516006"/>
                  </a:ext>
                </a:extLst>
              </a:tr>
            </a:tbl>
          </a:graphicData>
        </a:graphic>
      </p:graphicFrame>
      <p:sp>
        <p:nvSpPr>
          <p:cNvPr id="15" name="ZoneTexte 14">
            <a:extLst>
              <a:ext uri="{FF2B5EF4-FFF2-40B4-BE49-F238E27FC236}">
                <a16:creationId xmlns:a16="http://schemas.microsoft.com/office/drawing/2014/main" id="{41CA6E66-645F-49DC-9643-2F3ECA2BA234}"/>
              </a:ext>
            </a:extLst>
          </p:cNvPr>
          <p:cNvSpPr txBox="1"/>
          <p:nvPr/>
        </p:nvSpPr>
        <p:spPr>
          <a:xfrm>
            <a:off x="805484" y="1237789"/>
            <a:ext cx="9304150" cy="1061829"/>
          </a:xfrm>
          <a:prstGeom prst="rect">
            <a:avLst/>
          </a:prstGeom>
          <a:noFill/>
        </p:spPr>
        <p:txBody>
          <a:bodyPr wrap="none" rtlCol="0">
            <a:spAutoFit/>
          </a:bodyPr>
          <a:lstStyle/>
          <a:p>
            <a:r>
              <a:rPr lang="en-US" dirty="0"/>
              <a:t>Germany and France are the countries in which most respondents have looked for hosts.</a:t>
            </a:r>
          </a:p>
          <a:p>
            <a:endParaRPr lang="en-US" sz="900" dirty="0"/>
          </a:p>
          <a:p>
            <a:r>
              <a:rPr lang="fr-FR" dirty="0"/>
              <a:t>The USA (9%) are the </a:t>
            </a:r>
            <a:r>
              <a:rPr lang="fr-FR" dirty="0" err="1"/>
              <a:t>most</a:t>
            </a:r>
            <a:r>
              <a:rPr lang="fr-FR" dirty="0"/>
              <a:t> </a:t>
            </a:r>
            <a:r>
              <a:rPr lang="fr-FR" dirty="0" err="1"/>
              <a:t>popular</a:t>
            </a:r>
            <a:r>
              <a:rPr lang="fr-FR" dirty="0"/>
              <a:t> non-</a:t>
            </a:r>
            <a:r>
              <a:rPr lang="fr-FR" dirty="0" err="1"/>
              <a:t>European</a:t>
            </a:r>
            <a:r>
              <a:rPr lang="fr-FR" dirty="0"/>
              <a:t> destination in 5th place </a:t>
            </a:r>
            <a:r>
              <a:rPr lang="fr-FR" dirty="0" err="1"/>
              <a:t>behind</a:t>
            </a:r>
            <a:r>
              <a:rPr lang="fr-FR" dirty="0"/>
              <a:t> Spain and </a:t>
            </a:r>
            <a:r>
              <a:rPr lang="fr-FR" dirty="0" err="1"/>
              <a:t>Italy</a:t>
            </a:r>
            <a:r>
              <a:rPr lang="fr-FR" dirty="0"/>
              <a:t>.</a:t>
            </a:r>
          </a:p>
          <a:p>
            <a:endParaRPr lang="fr-FR" dirty="0"/>
          </a:p>
        </p:txBody>
      </p:sp>
    </p:spTree>
    <p:extLst>
      <p:ext uri="{BB962C8B-B14F-4D97-AF65-F5344CB8AC3E}">
        <p14:creationId xmlns:p14="http://schemas.microsoft.com/office/powerpoint/2010/main" val="231647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9748"/>
          </a:xfrm>
        </p:spPr>
        <p:txBody>
          <a:bodyPr>
            <a:noAutofit/>
          </a:bodyPr>
          <a:lstStyle/>
          <a:p>
            <a:r>
              <a:rPr lang="fr-FR" sz="4000" dirty="0"/>
              <a:t>Origine (profile location) of </a:t>
            </a:r>
            <a:r>
              <a:rPr lang="fr-FR" sz="4000" dirty="0" err="1"/>
              <a:t>respondents</a:t>
            </a:r>
            <a:r>
              <a:rPr lang="fr-FR" sz="4000" dirty="0"/>
              <a:t> </a:t>
            </a:r>
            <a:r>
              <a:rPr lang="fr-FR" sz="4000" dirty="0" err="1"/>
              <a:t>who</a:t>
            </a:r>
            <a:r>
              <a:rPr lang="fr-FR" sz="4000" dirty="0"/>
              <a:t> have </a:t>
            </a:r>
            <a:r>
              <a:rPr lang="fr-FR" sz="4000" dirty="0" err="1"/>
              <a:t>looked</a:t>
            </a:r>
            <a:r>
              <a:rPr lang="fr-FR" sz="4000" dirty="0"/>
              <a:t> for hosts</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28</a:t>
            </a:fld>
            <a:endParaRPr lang="fr-FR"/>
          </a:p>
        </p:txBody>
      </p:sp>
      <p:pic>
        <p:nvPicPr>
          <p:cNvPr id="6" name="Image 5">
            <a:extLst>
              <a:ext uri="{FF2B5EF4-FFF2-40B4-BE49-F238E27FC236}">
                <a16:creationId xmlns:a16="http://schemas.microsoft.com/office/drawing/2014/main" id="{8E67B2B3-0751-4C89-A327-58D3D4547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505D499D-3E0F-43F4-B89C-E98630D9E79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28</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844458E7-31E6-49C6-82B8-F43CE86FB307}"/>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442 </a:t>
            </a:r>
            <a:r>
              <a:rPr lang="fr-FR" sz="1800" dirty="0" err="1">
                <a:solidFill>
                  <a:schemeClr val="bg1"/>
                </a:solidFill>
              </a:rPr>
              <a:t>respondents</a:t>
            </a:r>
            <a:endParaRPr lang="fr-FR" sz="1800" dirty="0">
              <a:solidFill>
                <a:schemeClr val="bg1"/>
              </a:solidFill>
            </a:endParaRPr>
          </a:p>
        </p:txBody>
      </p:sp>
      <p:graphicFrame>
        <p:nvGraphicFramePr>
          <p:cNvPr id="4" name="Tableau 3">
            <a:extLst>
              <a:ext uri="{FF2B5EF4-FFF2-40B4-BE49-F238E27FC236}">
                <a16:creationId xmlns:a16="http://schemas.microsoft.com/office/drawing/2014/main" id="{01A22F76-C5EA-49D0-BAD9-D6DBF0DD3350}"/>
              </a:ext>
            </a:extLst>
          </p:cNvPr>
          <p:cNvGraphicFramePr>
            <a:graphicFrameLocks noGrp="1"/>
          </p:cNvGraphicFramePr>
          <p:nvPr>
            <p:extLst>
              <p:ext uri="{D42A27DB-BD31-4B8C-83A1-F6EECF244321}">
                <p14:modId xmlns:p14="http://schemas.microsoft.com/office/powerpoint/2010/main" val="3490870740"/>
              </p:ext>
            </p:extLst>
          </p:nvPr>
        </p:nvGraphicFramePr>
        <p:xfrm>
          <a:off x="850088" y="2345421"/>
          <a:ext cx="4428027" cy="3670560"/>
        </p:xfrm>
        <a:graphic>
          <a:graphicData uri="http://schemas.openxmlformats.org/drawingml/2006/table">
            <a:tbl>
              <a:tblPr>
                <a:tableStyleId>{5C22544A-7EE6-4342-B048-85BDC9FD1C3A}</a:tableStyleId>
              </a:tblPr>
              <a:tblGrid>
                <a:gridCol w="509701">
                  <a:extLst>
                    <a:ext uri="{9D8B030D-6E8A-4147-A177-3AD203B41FA5}">
                      <a16:colId xmlns:a16="http://schemas.microsoft.com/office/drawing/2014/main" val="2974579949"/>
                    </a:ext>
                  </a:extLst>
                </a:gridCol>
                <a:gridCol w="2006948">
                  <a:extLst>
                    <a:ext uri="{9D8B030D-6E8A-4147-A177-3AD203B41FA5}">
                      <a16:colId xmlns:a16="http://schemas.microsoft.com/office/drawing/2014/main" val="2355451488"/>
                    </a:ext>
                  </a:extLst>
                </a:gridCol>
                <a:gridCol w="955689">
                  <a:extLst>
                    <a:ext uri="{9D8B030D-6E8A-4147-A177-3AD203B41FA5}">
                      <a16:colId xmlns:a16="http://schemas.microsoft.com/office/drawing/2014/main" val="3856359650"/>
                    </a:ext>
                  </a:extLst>
                </a:gridCol>
                <a:gridCol w="955689">
                  <a:extLst>
                    <a:ext uri="{9D8B030D-6E8A-4147-A177-3AD203B41FA5}">
                      <a16:colId xmlns:a16="http://schemas.microsoft.com/office/drawing/2014/main" val="1194391805"/>
                    </a:ext>
                  </a:extLst>
                </a:gridCol>
              </a:tblGrid>
              <a:tr h="407840">
                <a:tc>
                  <a:txBody>
                    <a:bodyPr/>
                    <a:lstStyle/>
                    <a:p>
                      <a:pPr algn="ctr" fontAlgn="b"/>
                      <a:r>
                        <a:rPr lang="fr-FR" sz="1800" u="none" strike="noStrike">
                          <a:effectLst/>
                        </a:rPr>
                        <a:t>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Germany</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110</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24.9%</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330603949"/>
                  </a:ext>
                </a:extLst>
              </a:tr>
              <a:tr h="407840">
                <a:tc>
                  <a:txBody>
                    <a:bodyPr/>
                    <a:lstStyle/>
                    <a:p>
                      <a:pPr algn="ctr" fontAlgn="b"/>
                      <a:r>
                        <a:rPr lang="fr-FR" sz="1800" u="none" strike="noStrike">
                          <a:effectLst/>
                        </a:rPr>
                        <a:t>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France</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76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17.2%</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4018296117"/>
                  </a:ext>
                </a:extLst>
              </a:tr>
              <a:tr h="407840">
                <a:tc>
                  <a:txBody>
                    <a:bodyPr/>
                    <a:lstStyle/>
                    <a:p>
                      <a:pPr algn="ctr" fontAlgn="b"/>
                      <a:r>
                        <a:rPr lang="fr-FR" sz="1800" u="none" strike="noStrike">
                          <a:effectLst/>
                        </a:rPr>
                        <a:t>3</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United States</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6.3%</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295200345"/>
                  </a:ext>
                </a:extLst>
              </a:tr>
              <a:tr h="407840">
                <a:tc>
                  <a:txBody>
                    <a:bodyPr/>
                    <a:lstStyle/>
                    <a:p>
                      <a:pPr algn="ctr" fontAlgn="b"/>
                      <a:r>
                        <a:rPr lang="fr-FR" sz="1800" u="none" strike="noStrike">
                          <a:effectLst/>
                        </a:rPr>
                        <a:t>4</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Italy</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23</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5.2%</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065361415"/>
                  </a:ext>
                </a:extLst>
              </a:tr>
              <a:tr h="407840">
                <a:tc>
                  <a:txBody>
                    <a:bodyPr/>
                    <a:lstStyle/>
                    <a:p>
                      <a:pPr algn="ctr" fontAlgn="b"/>
                      <a:r>
                        <a:rPr lang="fr-FR" sz="1800" u="none" strike="noStrike">
                          <a:effectLst/>
                        </a:rPr>
                        <a:t>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Spain</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19</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4.3%</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11763420"/>
                  </a:ext>
                </a:extLst>
              </a:tr>
              <a:tr h="407840">
                <a:tc>
                  <a:txBody>
                    <a:bodyPr/>
                    <a:lstStyle/>
                    <a:p>
                      <a:pPr algn="ctr" fontAlgn="b"/>
                      <a:r>
                        <a:rPr lang="fr-FR" sz="1800" u="none" strike="noStrike">
                          <a:effectLst/>
                        </a:rPr>
                        <a:t>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Switzerland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16</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3.6%</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537653968"/>
                  </a:ext>
                </a:extLst>
              </a:tr>
              <a:tr h="407840">
                <a:tc>
                  <a:txBody>
                    <a:bodyPr/>
                    <a:lstStyle/>
                    <a:p>
                      <a:pPr algn="ctr" fontAlgn="b"/>
                      <a:r>
                        <a:rPr lang="fr-FR" sz="1800" u="none" strike="noStrike">
                          <a:effectLst/>
                        </a:rPr>
                        <a:t>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Argentina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3.4%</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26159733"/>
                  </a:ext>
                </a:extLst>
              </a:tr>
              <a:tr h="407840">
                <a:tc>
                  <a:txBody>
                    <a:bodyPr/>
                    <a:lstStyle/>
                    <a:p>
                      <a:pPr algn="ctr" fontAlgn="b"/>
                      <a:r>
                        <a:rPr lang="fr-FR" sz="1800" u="none" strike="noStrike">
                          <a:effectLst/>
                        </a:rPr>
                        <a:t>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Netherlands</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2.7%</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49464081"/>
                  </a:ext>
                </a:extLst>
              </a:tr>
              <a:tr h="407840">
                <a:tc>
                  <a:txBody>
                    <a:bodyPr/>
                    <a:lstStyle/>
                    <a:p>
                      <a:pPr algn="ctr" fontAlgn="b"/>
                      <a:r>
                        <a:rPr lang="fr-FR" sz="1800" b="0" i="0" u="none" strike="noStrike" dirty="0">
                          <a:solidFill>
                            <a:srgbClr val="000000"/>
                          </a:solidFill>
                          <a:effectLst/>
                          <a:latin typeface="Calibri" panose="020F0502020204030204" pitchFamily="34" charset="0"/>
                        </a:rPr>
                        <a:t>8</a:t>
                      </a:r>
                    </a:p>
                  </a:txBody>
                  <a:tcPr marL="6350" marR="6350" marT="6350" anchor="b"/>
                </a:tc>
                <a:tc>
                  <a:txBody>
                    <a:bodyPr/>
                    <a:lstStyle/>
                    <a:p>
                      <a:pPr algn="l" fontAlgn="b"/>
                      <a:r>
                        <a:rPr lang="fr-FR" sz="1800" u="none" strike="noStrike">
                          <a:effectLst/>
                        </a:rPr>
                        <a:t>Canada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2.7%</a:t>
                      </a:r>
                      <a:endParaRPr lang="fr-FR" sz="18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073505407"/>
                  </a:ext>
                </a:extLst>
              </a:tr>
            </a:tbl>
          </a:graphicData>
        </a:graphic>
      </p:graphicFrame>
      <p:graphicFrame>
        <p:nvGraphicFramePr>
          <p:cNvPr id="7" name="Tableau 6">
            <a:extLst>
              <a:ext uri="{FF2B5EF4-FFF2-40B4-BE49-F238E27FC236}">
                <a16:creationId xmlns:a16="http://schemas.microsoft.com/office/drawing/2014/main" id="{E618A4C8-8A10-47B5-8A51-5C747D0D0586}"/>
              </a:ext>
            </a:extLst>
          </p:cNvPr>
          <p:cNvGraphicFramePr>
            <a:graphicFrameLocks noGrp="1"/>
          </p:cNvGraphicFramePr>
          <p:nvPr>
            <p:extLst>
              <p:ext uri="{D42A27DB-BD31-4B8C-83A1-F6EECF244321}">
                <p14:modId xmlns:p14="http://schemas.microsoft.com/office/powerpoint/2010/main" val="1480683473"/>
              </p:ext>
            </p:extLst>
          </p:nvPr>
        </p:nvGraphicFramePr>
        <p:xfrm>
          <a:off x="5618937" y="2345421"/>
          <a:ext cx="3770389" cy="3670560"/>
        </p:xfrm>
        <a:graphic>
          <a:graphicData uri="http://schemas.openxmlformats.org/drawingml/2006/table">
            <a:tbl>
              <a:tblPr>
                <a:tableStyleId>{5C22544A-7EE6-4342-B048-85BDC9FD1C3A}</a:tableStyleId>
              </a:tblPr>
              <a:tblGrid>
                <a:gridCol w="434002">
                  <a:extLst>
                    <a:ext uri="{9D8B030D-6E8A-4147-A177-3AD203B41FA5}">
                      <a16:colId xmlns:a16="http://schemas.microsoft.com/office/drawing/2014/main" val="258529321"/>
                    </a:ext>
                  </a:extLst>
                </a:gridCol>
                <a:gridCol w="1708881">
                  <a:extLst>
                    <a:ext uri="{9D8B030D-6E8A-4147-A177-3AD203B41FA5}">
                      <a16:colId xmlns:a16="http://schemas.microsoft.com/office/drawing/2014/main" val="3648861172"/>
                    </a:ext>
                  </a:extLst>
                </a:gridCol>
                <a:gridCol w="813753">
                  <a:extLst>
                    <a:ext uri="{9D8B030D-6E8A-4147-A177-3AD203B41FA5}">
                      <a16:colId xmlns:a16="http://schemas.microsoft.com/office/drawing/2014/main" val="4003900152"/>
                    </a:ext>
                  </a:extLst>
                </a:gridCol>
                <a:gridCol w="813753">
                  <a:extLst>
                    <a:ext uri="{9D8B030D-6E8A-4147-A177-3AD203B41FA5}">
                      <a16:colId xmlns:a16="http://schemas.microsoft.com/office/drawing/2014/main" val="3709153880"/>
                    </a:ext>
                  </a:extLst>
                </a:gridCol>
              </a:tblGrid>
              <a:tr h="407840">
                <a:tc>
                  <a:txBody>
                    <a:bodyPr/>
                    <a:lstStyle/>
                    <a:p>
                      <a:pPr algn="ctr" fontAlgn="b"/>
                      <a:r>
                        <a:rPr lang="fr-FR" sz="1800" u="none" strike="noStrike">
                          <a:effectLst/>
                        </a:rPr>
                        <a:t>10</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Belgium</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2.5%</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525846620"/>
                  </a:ext>
                </a:extLst>
              </a:tr>
              <a:tr h="407840">
                <a:tc>
                  <a:txBody>
                    <a:bodyPr/>
                    <a:lstStyle/>
                    <a:p>
                      <a:pPr algn="ctr" fontAlgn="b"/>
                      <a:r>
                        <a:rPr lang="fr-FR" sz="1800" u="none" strike="noStrike">
                          <a:effectLst/>
                        </a:rPr>
                        <a:t>11</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United Kingdom</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10</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2.3%</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916457322"/>
                  </a:ext>
                </a:extLst>
              </a:tr>
              <a:tr h="407840">
                <a:tc>
                  <a:txBody>
                    <a:bodyPr/>
                    <a:lstStyle/>
                    <a:p>
                      <a:pPr algn="ctr" fontAlgn="b"/>
                      <a:r>
                        <a:rPr lang="fr-FR" sz="1800" u="none" strike="noStrike">
                          <a:effectLst/>
                        </a:rPr>
                        <a:t>12</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Australia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9</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2.0%</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50194694"/>
                  </a:ext>
                </a:extLst>
              </a:tr>
              <a:tr h="407840">
                <a:tc>
                  <a:txBody>
                    <a:bodyPr/>
                    <a:lstStyle/>
                    <a:p>
                      <a:pPr algn="ctr" fontAlgn="b"/>
                      <a:r>
                        <a:rPr lang="fr-FR" sz="1800" u="none" strike="noStrike" dirty="0">
                          <a:effectLst/>
                        </a:rPr>
                        <a:t>12</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Denmark</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9</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2.0%</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144860878"/>
                  </a:ext>
                </a:extLst>
              </a:tr>
              <a:tr h="407840">
                <a:tc>
                  <a:txBody>
                    <a:bodyPr/>
                    <a:lstStyle/>
                    <a:p>
                      <a:pPr algn="ctr" fontAlgn="b"/>
                      <a:r>
                        <a:rPr lang="fr-FR" sz="1800" u="none" strike="noStrike" dirty="0">
                          <a:effectLst/>
                        </a:rPr>
                        <a:t>12</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Columbia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9</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2.0%</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754527200"/>
                  </a:ext>
                </a:extLst>
              </a:tr>
              <a:tr h="407840">
                <a:tc>
                  <a:txBody>
                    <a:bodyPr/>
                    <a:lstStyle/>
                    <a:p>
                      <a:pPr algn="ctr" fontAlgn="b"/>
                      <a:r>
                        <a:rPr lang="fr-FR" sz="1800" u="none" strike="noStrike">
                          <a:effectLst/>
                        </a:rPr>
                        <a:t>15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Poland</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549446061"/>
                  </a:ext>
                </a:extLst>
              </a:tr>
              <a:tr h="407840">
                <a:tc>
                  <a:txBody>
                    <a:bodyPr/>
                    <a:lstStyle/>
                    <a:p>
                      <a:pPr algn="ctr" fontAlgn="b"/>
                      <a:r>
                        <a:rPr lang="fr-FR" sz="1800" u="none" strike="noStrike" dirty="0">
                          <a:effectLst/>
                        </a:rPr>
                        <a:t>15</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dirty="0" err="1">
                          <a:effectLst/>
                        </a:rPr>
                        <a:t>Czech</a:t>
                      </a:r>
                      <a:r>
                        <a:rPr lang="fr-FR" sz="1800" u="none" strike="noStrike" dirty="0">
                          <a:effectLst/>
                        </a:rPr>
                        <a:t> </a:t>
                      </a:r>
                      <a:r>
                        <a:rPr lang="fr-FR" sz="1800" u="none" strike="noStrike" dirty="0" err="1">
                          <a:effectLst/>
                        </a:rPr>
                        <a:t>Republic</a:t>
                      </a:r>
                      <a:endParaRPr lang="fr-FR" sz="1800" b="0" i="0" u="none" strike="noStrike" dirty="0">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653473591"/>
                  </a:ext>
                </a:extLst>
              </a:tr>
              <a:tr h="407840">
                <a:tc>
                  <a:txBody>
                    <a:bodyPr/>
                    <a:lstStyle/>
                    <a:p>
                      <a:pPr algn="ctr" fontAlgn="b"/>
                      <a:r>
                        <a:rPr lang="fr-FR" sz="1800" u="none" strike="noStrike">
                          <a:effectLst/>
                        </a:rPr>
                        <a:t>17</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Austria</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6</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1.4%</a:t>
                      </a:r>
                      <a:endParaRPr lang="fr-FR" sz="18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979978923"/>
                  </a:ext>
                </a:extLst>
              </a:tr>
              <a:tr h="407840">
                <a:tc>
                  <a:txBody>
                    <a:bodyPr/>
                    <a:lstStyle/>
                    <a:p>
                      <a:pPr algn="ctr" fontAlgn="b"/>
                      <a:r>
                        <a:rPr lang="fr-FR" sz="1800" u="none" strike="noStrike">
                          <a:effectLst/>
                        </a:rPr>
                        <a:t>18</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fr-FR" sz="1800" u="none" strike="noStrike">
                          <a:effectLst/>
                        </a:rPr>
                        <a:t>Portugal</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a:effectLst/>
                        </a:rPr>
                        <a:t>5</a:t>
                      </a:r>
                      <a:endParaRPr lang="fr-FR" sz="1800" b="0" i="0" u="none" strike="noStrike">
                        <a:solidFill>
                          <a:srgbClr val="000000"/>
                        </a:solidFill>
                        <a:effectLst/>
                        <a:latin typeface="Calibri" panose="020F0502020204030204" pitchFamily="34" charset="0"/>
                      </a:endParaRPr>
                    </a:p>
                  </a:txBody>
                  <a:tcPr marL="6350" marR="6350" marT="6350" anchor="b"/>
                </a:tc>
                <a:tc>
                  <a:txBody>
                    <a:bodyPr/>
                    <a:lstStyle/>
                    <a:p>
                      <a:pPr algn="r" fontAlgn="b"/>
                      <a:r>
                        <a:rPr lang="fr-FR" sz="1800" u="none" strike="noStrike" dirty="0">
                          <a:effectLst/>
                        </a:rPr>
                        <a:t>1.1%</a:t>
                      </a:r>
                      <a:endParaRPr lang="fr-FR" sz="18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027960072"/>
                  </a:ext>
                </a:extLst>
              </a:tr>
            </a:tbl>
          </a:graphicData>
        </a:graphic>
      </p:graphicFrame>
    </p:spTree>
    <p:extLst>
      <p:ext uri="{BB962C8B-B14F-4D97-AF65-F5344CB8AC3E}">
        <p14:creationId xmlns:p14="http://schemas.microsoft.com/office/powerpoint/2010/main" val="21862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21779"/>
          </a:xfrm>
        </p:spPr>
        <p:txBody>
          <a:bodyPr>
            <a:noAutofit/>
          </a:bodyPr>
          <a:lstStyle/>
          <a:p>
            <a:r>
              <a:rPr lang="fr-FR" sz="4000" dirty="0"/>
              <a:t>Most </a:t>
            </a:r>
            <a:r>
              <a:rPr lang="fr-FR" sz="4000" dirty="0" err="1"/>
              <a:t>respondents</a:t>
            </a:r>
            <a:r>
              <a:rPr lang="fr-FR" sz="4000" dirty="0"/>
              <a:t> have </a:t>
            </a:r>
            <a:r>
              <a:rPr lang="fr-FR" sz="4000" dirty="0" err="1"/>
              <a:t>already</a:t>
            </a:r>
            <a:r>
              <a:rPr lang="fr-FR" sz="4000" dirty="0"/>
              <a:t> </a:t>
            </a:r>
            <a:r>
              <a:rPr lang="fr-FR" sz="4000" dirty="0" err="1"/>
              <a:t>received</a:t>
            </a:r>
            <a:r>
              <a:rPr lang="fr-FR" sz="4000" dirty="0"/>
              <a:t> a </a:t>
            </a:r>
            <a:r>
              <a:rPr lang="fr-FR" sz="4000" dirty="0" err="1"/>
              <a:t>hosting</a:t>
            </a:r>
            <a:r>
              <a:rPr lang="fr-FR" sz="4000" dirty="0"/>
              <a:t> </a:t>
            </a:r>
            <a:r>
              <a:rPr lang="fr-FR" sz="4000" dirty="0" err="1"/>
              <a:t>request</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29</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389444"/>
            <a:ext cx="8163686" cy="369332"/>
          </a:xfrm>
          <a:prstGeom prst="rect">
            <a:avLst/>
          </a:prstGeom>
        </p:spPr>
        <p:txBody>
          <a:bodyPr wrap="square">
            <a:spAutoFit/>
          </a:bodyPr>
          <a:lstStyle/>
          <a:p>
            <a:r>
              <a:rPr lang="en-US" dirty="0"/>
              <a:t>22 Have you ever received a hosting request from another member?</a:t>
            </a:r>
            <a:endParaRPr lang="fr-FR" dirty="0"/>
          </a:p>
        </p:txBody>
      </p:sp>
      <p:pic>
        <p:nvPicPr>
          <p:cNvPr id="4" name="Image 3">
            <a:extLst>
              <a:ext uri="{FF2B5EF4-FFF2-40B4-BE49-F238E27FC236}">
                <a16:creationId xmlns:a16="http://schemas.microsoft.com/office/drawing/2014/main" id="{E6FAA2A5-1089-4A19-979F-2385005F225A}"/>
              </a:ext>
            </a:extLst>
          </p:cNvPr>
          <p:cNvPicPr>
            <a:picLocks noChangeAspect="1"/>
          </p:cNvPicPr>
          <p:nvPr/>
        </p:nvPicPr>
        <p:blipFill>
          <a:blip r:embed="rId2"/>
          <a:stretch>
            <a:fillRect/>
          </a:stretch>
        </p:blipFill>
        <p:spPr>
          <a:xfrm>
            <a:off x="1081049" y="2185643"/>
            <a:ext cx="7147318" cy="3830288"/>
          </a:xfrm>
          <a:prstGeom prst="rect">
            <a:avLst/>
          </a:prstGeom>
        </p:spPr>
      </p:pic>
      <p:pic>
        <p:nvPicPr>
          <p:cNvPr id="6" name="Image 5">
            <a:extLst>
              <a:ext uri="{FF2B5EF4-FFF2-40B4-BE49-F238E27FC236}">
                <a16:creationId xmlns:a16="http://schemas.microsoft.com/office/drawing/2014/main" id="{89B0706C-E1FD-4DDD-87AC-B01C3025E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0F02061B-925C-4960-B678-72ECD171B6E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29</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C62B5CEB-A987-4BE9-990B-FC75C106EA73}"/>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sp>
        <p:nvSpPr>
          <p:cNvPr id="9" name="ZoneTexte 8">
            <a:extLst>
              <a:ext uri="{FF2B5EF4-FFF2-40B4-BE49-F238E27FC236}">
                <a16:creationId xmlns:a16="http://schemas.microsoft.com/office/drawing/2014/main" id="{61900E7C-83A2-444E-A227-B1AB7CD3C69C}"/>
              </a:ext>
            </a:extLst>
          </p:cNvPr>
          <p:cNvSpPr txBox="1"/>
          <p:nvPr/>
        </p:nvSpPr>
        <p:spPr>
          <a:xfrm>
            <a:off x="7511958" y="5131806"/>
            <a:ext cx="3200363" cy="461665"/>
          </a:xfrm>
          <a:prstGeom prst="rect">
            <a:avLst/>
          </a:prstGeom>
          <a:noFill/>
        </p:spPr>
        <p:txBody>
          <a:bodyPr wrap="none" rtlCol="0">
            <a:spAutoFit/>
          </a:bodyPr>
          <a:lstStyle/>
          <a:p>
            <a:r>
              <a:rPr lang="fr-FR" sz="2400" dirty="0"/>
              <a:t>No </a:t>
            </a:r>
            <a:r>
              <a:rPr lang="fr-FR" sz="2400" dirty="0" err="1"/>
              <a:t>difference</a:t>
            </a:r>
            <a:r>
              <a:rPr lang="fr-FR" sz="2400" dirty="0"/>
              <a:t> by </a:t>
            </a:r>
            <a:r>
              <a:rPr lang="fr-FR" sz="2400" dirty="0" err="1"/>
              <a:t>gender</a:t>
            </a:r>
            <a:endParaRPr lang="fr-FR" sz="2400" dirty="0"/>
          </a:p>
        </p:txBody>
      </p:sp>
    </p:spTree>
    <p:extLst>
      <p:ext uri="{BB962C8B-B14F-4D97-AF65-F5344CB8AC3E}">
        <p14:creationId xmlns:p14="http://schemas.microsoft.com/office/powerpoint/2010/main" val="69753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4"/>
            <a:ext cx="9780330" cy="872863"/>
          </a:xfrm>
        </p:spPr>
        <p:txBody>
          <a:bodyPr>
            <a:normAutofit/>
          </a:bodyPr>
          <a:lstStyle/>
          <a:p>
            <a:r>
              <a:rPr lang="fr-FR" sz="4000" dirty="0" err="1"/>
              <a:t>Methodology</a:t>
            </a:r>
            <a:endParaRPr lang="fr-FR" sz="4000" dirty="0"/>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3</a:t>
            </a:fld>
            <a:endParaRPr lang="fr-FR"/>
          </a:p>
        </p:txBody>
      </p:sp>
      <p:pic>
        <p:nvPicPr>
          <p:cNvPr id="4" name="Image 3">
            <a:extLst>
              <a:ext uri="{FF2B5EF4-FFF2-40B4-BE49-F238E27FC236}">
                <a16:creationId xmlns:a16="http://schemas.microsoft.com/office/drawing/2014/main" id="{403112C9-EC9C-40CB-8E1C-BF094FB49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5" name="Espace réservé du numéro de diapositive 4">
            <a:extLst>
              <a:ext uri="{FF2B5EF4-FFF2-40B4-BE49-F238E27FC236}">
                <a16:creationId xmlns:a16="http://schemas.microsoft.com/office/drawing/2014/main" id="{09F2AC11-EFC2-484E-B4EA-5FF46341255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a:t>
            </a:fld>
            <a:endParaRPr lang="fr-FR" sz="2400" dirty="0">
              <a:solidFill>
                <a:schemeClr val="bg1"/>
              </a:solidFill>
            </a:endParaRPr>
          </a:p>
        </p:txBody>
      </p:sp>
      <p:sp>
        <p:nvSpPr>
          <p:cNvPr id="7" name="ZoneTexte 6">
            <a:extLst>
              <a:ext uri="{FF2B5EF4-FFF2-40B4-BE49-F238E27FC236}">
                <a16:creationId xmlns:a16="http://schemas.microsoft.com/office/drawing/2014/main" id="{559EE38D-235C-41CC-82A5-90001BF4356B}"/>
              </a:ext>
            </a:extLst>
          </p:cNvPr>
          <p:cNvSpPr txBox="1"/>
          <p:nvPr/>
        </p:nvSpPr>
        <p:spPr>
          <a:xfrm>
            <a:off x="829253" y="1658128"/>
            <a:ext cx="10118283" cy="4739759"/>
          </a:xfrm>
          <a:prstGeom prst="rect">
            <a:avLst/>
          </a:prstGeom>
          <a:noFill/>
        </p:spPr>
        <p:txBody>
          <a:bodyPr wrap="none" rtlCol="0">
            <a:spAutoFit/>
          </a:bodyPr>
          <a:lstStyle/>
          <a:p>
            <a:pPr marL="285750" indent="-285750">
              <a:buFont typeface="Courier New" panose="02070309020205020404" pitchFamily="49" charset="0"/>
              <a:buChar char="o"/>
            </a:pPr>
            <a:r>
              <a:rPr lang="fr-FR" dirty="0"/>
              <a:t>The </a:t>
            </a:r>
            <a:r>
              <a:rPr lang="fr-FR" dirty="0" err="1"/>
              <a:t>survey</a:t>
            </a:r>
            <a:r>
              <a:rPr lang="fr-FR" dirty="0"/>
              <a:t> </a:t>
            </a:r>
            <a:r>
              <a:rPr lang="fr-FR" dirty="0" err="1"/>
              <a:t>was</a:t>
            </a:r>
            <a:r>
              <a:rPr lang="fr-FR" dirty="0"/>
              <a:t> </a:t>
            </a:r>
            <a:r>
              <a:rPr lang="fr-FR" dirty="0" err="1"/>
              <a:t>carried</a:t>
            </a:r>
            <a:r>
              <a:rPr lang="fr-FR" dirty="0"/>
              <a:t> out </a:t>
            </a:r>
            <a:r>
              <a:rPr lang="fr-FR" dirty="0" err="1"/>
              <a:t>anonymously</a:t>
            </a:r>
            <a:r>
              <a:rPr lang="fr-FR" dirty="0"/>
              <a:t> online </a:t>
            </a:r>
            <a:r>
              <a:rPr lang="fr-FR" dirty="0" err="1"/>
              <a:t>from</a:t>
            </a:r>
            <a:r>
              <a:rPr lang="fr-FR" dirty="0"/>
              <a:t> June 19th to July 9th </a:t>
            </a:r>
            <a:r>
              <a:rPr lang="fr-FR" dirty="0" err="1"/>
              <a:t>using</a:t>
            </a:r>
            <a:r>
              <a:rPr lang="fr-FR" dirty="0"/>
              <a:t> </a:t>
            </a:r>
            <a:r>
              <a:rPr lang="fr-FR" dirty="0" err="1"/>
              <a:t>LamaPoll</a:t>
            </a:r>
            <a:r>
              <a:rPr lang="fr-FR" dirty="0"/>
              <a:t>.</a:t>
            </a:r>
          </a:p>
          <a:p>
            <a:pPr marL="285750" indent="-285750">
              <a:spcBef>
                <a:spcPts val="1200"/>
              </a:spcBef>
              <a:buFont typeface="Courier New" panose="02070309020205020404" pitchFamily="49" charset="0"/>
              <a:buChar char="o"/>
            </a:pPr>
            <a:r>
              <a:rPr lang="fr-FR" dirty="0"/>
              <a:t>Approx. 10.000 active </a:t>
            </a:r>
            <a:r>
              <a:rPr lang="fr-FR" dirty="0" err="1"/>
              <a:t>members</a:t>
            </a:r>
            <a:r>
              <a:rPr lang="fr-FR" dirty="0"/>
              <a:t> and 10.000 inactive </a:t>
            </a:r>
            <a:r>
              <a:rPr lang="fr-FR" dirty="0" err="1"/>
              <a:t>members</a:t>
            </a:r>
            <a:r>
              <a:rPr lang="fr-FR" dirty="0"/>
              <a:t> (not </a:t>
            </a:r>
            <a:r>
              <a:rPr lang="fr-FR" dirty="0" err="1"/>
              <a:t>logged</a:t>
            </a:r>
            <a:r>
              <a:rPr lang="fr-FR" dirty="0"/>
              <a:t> in for 12 to 24 </a:t>
            </a:r>
            <a:r>
              <a:rPr lang="fr-FR" dirty="0" err="1"/>
              <a:t>months</a:t>
            </a:r>
            <a:r>
              <a:rPr lang="fr-FR" dirty="0"/>
              <a:t>)</a:t>
            </a:r>
          </a:p>
          <a:p>
            <a:r>
              <a:rPr lang="fr-FR" dirty="0"/>
              <a:t>	</a:t>
            </a:r>
            <a:r>
              <a:rPr lang="fr-FR" dirty="0" err="1"/>
              <a:t>were</a:t>
            </a:r>
            <a:r>
              <a:rPr lang="fr-FR" dirty="0"/>
              <a:t> </a:t>
            </a:r>
            <a:r>
              <a:rPr lang="fr-FR" dirty="0" err="1"/>
              <a:t>randomly</a:t>
            </a:r>
            <a:r>
              <a:rPr lang="fr-FR" dirty="0"/>
              <a:t> </a:t>
            </a:r>
            <a:r>
              <a:rPr lang="fr-FR" dirty="0" err="1"/>
              <a:t>selected</a:t>
            </a:r>
            <a:r>
              <a:rPr lang="fr-FR" dirty="0"/>
              <a:t> </a:t>
            </a:r>
            <a:r>
              <a:rPr lang="fr-FR" dirty="0" err="1"/>
              <a:t>among</a:t>
            </a:r>
            <a:r>
              <a:rPr lang="fr-FR" dirty="0"/>
              <a:t> </a:t>
            </a:r>
            <a:r>
              <a:rPr lang="fr-FR" dirty="0" err="1"/>
              <a:t>members</a:t>
            </a:r>
            <a:r>
              <a:rPr lang="fr-FR" dirty="0"/>
              <a:t> fluent in English, German, French or </a:t>
            </a:r>
            <a:r>
              <a:rPr lang="fr-FR" dirty="0" err="1"/>
              <a:t>Spanish</a:t>
            </a:r>
            <a:r>
              <a:rPr lang="fr-FR" dirty="0"/>
              <a:t> (87% of </a:t>
            </a:r>
          </a:p>
          <a:p>
            <a:r>
              <a:rPr lang="fr-FR" dirty="0"/>
              <a:t>	</a:t>
            </a:r>
            <a:r>
              <a:rPr lang="fr-FR" dirty="0" err="1"/>
              <a:t>membership</a:t>
            </a:r>
            <a:r>
              <a:rPr lang="fr-FR" dirty="0"/>
              <a:t>). </a:t>
            </a:r>
          </a:p>
          <a:p>
            <a:pPr marL="285750" indent="-285750">
              <a:spcBef>
                <a:spcPts val="1200"/>
              </a:spcBef>
              <a:buFont typeface="Courier New" panose="02070309020205020404" pitchFamily="49" charset="0"/>
              <a:buChar char="o"/>
            </a:pPr>
            <a:r>
              <a:rPr lang="fr-FR" dirty="0"/>
              <a:t>The </a:t>
            </a:r>
            <a:r>
              <a:rPr lang="fr-FR" dirty="0" err="1"/>
              <a:t>sample</a:t>
            </a:r>
            <a:r>
              <a:rPr lang="fr-FR" dirty="0"/>
              <a:t> </a:t>
            </a:r>
            <a:r>
              <a:rPr lang="fr-FR" dirty="0" err="1"/>
              <a:t>received</a:t>
            </a:r>
            <a:r>
              <a:rPr lang="fr-FR" dirty="0"/>
              <a:t>  email invitations to </a:t>
            </a:r>
            <a:r>
              <a:rPr lang="fr-FR" dirty="0" err="1"/>
              <a:t>participate</a:t>
            </a:r>
            <a:r>
              <a:rPr lang="fr-FR" dirty="0"/>
              <a:t> in the </a:t>
            </a:r>
            <a:r>
              <a:rPr lang="fr-FR" dirty="0" err="1"/>
              <a:t>survey</a:t>
            </a:r>
            <a:r>
              <a:rPr lang="fr-FR" dirty="0"/>
              <a:t> in </a:t>
            </a:r>
            <a:r>
              <a:rPr lang="fr-FR" dirty="0" err="1"/>
              <a:t>their</a:t>
            </a:r>
            <a:r>
              <a:rPr lang="fr-FR" dirty="0"/>
              <a:t> main </a:t>
            </a:r>
            <a:r>
              <a:rPr lang="fr-FR" dirty="0" err="1"/>
              <a:t>language</a:t>
            </a:r>
            <a:r>
              <a:rPr lang="fr-FR" dirty="0"/>
              <a:t>, </a:t>
            </a:r>
            <a:r>
              <a:rPr lang="fr-FR" dirty="0" err="1"/>
              <a:t>with</a:t>
            </a:r>
            <a:r>
              <a:rPr lang="fr-FR" dirty="0"/>
              <a:t> a direct </a:t>
            </a:r>
          </a:p>
          <a:p>
            <a:r>
              <a:rPr lang="fr-FR" dirty="0"/>
              <a:t>	</a:t>
            </a:r>
            <a:r>
              <a:rPr lang="fr-FR" dirty="0" err="1"/>
              <a:t>link</a:t>
            </a:r>
            <a:r>
              <a:rPr lang="fr-FR" dirty="0"/>
              <a:t> to the </a:t>
            </a:r>
            <a:r>
              <a:rPr lang="fr-FR" dirty="0" err="1"/>
              <a:t>corresponding</a:t>
            </a:r>
            <a:r>
              <a:rPr lang="fr-FR" dirty="0"/>
              <a:t> questionnaire.</a:t>
            </a:r>
          </a:p>
          <a:p>
            <a:pPr marL="285750" indent="-285750">
              <a:spcBef>
                <a:spcPts val="1200"/>
              </a:spcBef>
              <a:buFont typeface="Courier New" panose="02070309020205020404" pitchFamily="49" charset="0"/>
              <a:buChar char="o"/>
            </a:pPr>
            <a:r>
              <a:rPr lang="fr-FR" dirty="0"/>
              <a:t>The questionnaire </a:t>
            </a:r>
            <a:r>
              <a:rPr lang="fr-FR" dirty="0" err="1"/>
              <a:t>had</a:t>
            </a:r>
            <a:r>
              <a:rPr lang="fr-FR" dirty="0"/>
              <a:t> a total of 35 questions, but </a:t>
            </a:r>
            <a:r>
              <a:rPr lang="fr-FR" dirty="0" err="1"/>
              <a:t>many</a:t>
            </a:r>
            <a:r>
              <a:rPr lang="fr-FR" dirty="0"/>
              <a:t> </a:t>
            </a:r>
            <a:r>
              <a:rPr lang="fr-FR" dirty="0" err="1"/>
              <a:t>conditional</a:t>
            </a:r>
            <a:r>
              <a:rPr lang="fr-FR" dirty="0"/>
              <a:t> questions </a:t>
            </a:r>
            <a:r>
              <a:rPr lang="fr-FR" dirty="0" err="1"/>
              <a:t>were</a:t>
            </a:r>
            <a:r>
              <a:rPr lang="fr-FR" dirty="0"/>
              <a:t> </a:t>
            </a:r>
            <a:r>
              <a:rPr lang="fr-FR" dirty="0" err="1"/>
              <a:t>only</a:t>
            </a:r>
            <a:r>
              <a:rPr lang="fr-FR" dirty="0"/>
              <a:t> </a:t>
            </a:r>
            <a:r>
              <a:rPr lang="fr-FR" dirty="0" err="1"/>
              <a:t>asked</a:t>
            </a:r>
            <a:r>
              <a:rPr lang="fr-FR" dirty="0"/>
              <a:t> </a:t>
            </a:r>
          </a:p>
          <a:p>
            <a:r>
              <a:rPr lang="fr-FR" dirty="0"/>
              <a:t>	</a:t>
            </a:r>
            <a:r>
              <a:rPr lang="fr-FR" dirty="0" err="1"/>
              <a:t>when</a:t>
            </a:r>
            <a:r>
              <a:rPr lang="fr-FR" dirty="0"/>
              <a:t> relevant </a:t>
            </a:r>
            <a:r>
              <a:rPr lang="fr-FR" dirty="0" err="1"/>
              <a:t>based</a:t>
            </a:r>
            <a:r>
              <a:rPr lang="fr-FR" dirty="0"/>
              <a:t> on replies to </a:t>
            </a:r>
            <a:r>
              <a:rPr lang="fr-FR" dirty="0" err="1"/>
              <a:t>previous</a:t>
            </a:r>
            <a:r>
              <a:rPr lang="fr-FR" dirty="0"/>
              <a:t> questions.</a:t>
            </a:r>
          </a:p>
          <a:p>
            <a:pPr marL="285750" indent="-285750">
              <a:spcBef>
                <a:spcPts val="1200"/>
              </a:spcBef>
              <a:buFont typeface="Courier New" panose="02070309020205020404" pitchFamily="49" charset="0"/>
              <a:buChar char="o"/>
            </a:pPr>
            <a:r>
              <a:rPr lang="fr-FR" dirty="0"/>
              <a:t>It </a:t>
            </a:r>
            <a:r>
              <a:rPr lang="fr-FR" dirty="0" err="1"/>
              <a:t>typcially</a:t>
            </a:r>
            <a:r>
              <a:rPr lang="fr-FR" dirty="0"/>
              <a:t> </a:t>
            </a:r>
            <a:r>
              <a:rPr lang="fr-FR" dirty="0" err="1"/>
              <a:t>took</a:t>
            </a:r>
            <a:r>
              <a:rPr lang="fr-FR" dirty="0"/>
              <a:t> </a:t>
            </a:r>
            <a:r>
              <a:rPr lang="fr-FR" dirty="0" err="1"/>
              <a:t>respondents</a:t>
            </a:r>
            <a:r>
              <a:rPr lang="fr-FR" dirty="0"/>
              <a:t> about 10 minutes to </a:t>
            </a:r>
            <a:r>
              <a:rPr lang="fr-FR" dirty="0" err="1"/>
              <a:t>complete</a:t>
            </a:r>
            <a:r>
              <a:rPr lang="fr-FR" dirty="0"/>
              <a:t> the </a:t>
            </a:r>
            <a:r>
              <a:rPr lang="fr-FR" dirty="0" err="1"/>
              <a:t>survey</a:t>
            </a:r>
            <a:r>
              <a:rPr lang="fr-FR" dirty="0"/>
              <a:t>.</a:t>
            </a:r>
          </a:p>
          <a:p>
            <a:pPr marL="285750" indent="-285750">
              <a:spcBef>
                <a:spcPts val="1200"/>
              </a:spcBef>
              <a:buFont typeface="Courier New" panose="02070309020205020404" pitchFamily="49" charset="0"/>
              <a:buChar char="o"/>
            </a:pPr>
            <a:endParaRPr lang="fr-FR" dirty="0"/>
          </a:p>
          <a:p>
            <a:r>
              <a:rPr lang="fr-FR" dirty="0"/>
              <a:t>For </a:t>
            </a:r>
            <a:r>
              <a:rPr lang="fr-FR" dirty="0" err="1"/>
              <a:t>details</a:t>
            </a:r>
            <a:r>
              <a:rPr lang="fr-FR" dirty="0"/>
              <a:t>, </a:t>
            </a:r>
            <a:r>
              <a:rPr lang="fr-FR" dirty="0" err="1"/>
              <a:t>please</a:t>
            </a:r>
            <a:r>
              <a:rPr lang="fr-FR" dirty="0"/>
              <a:t> </a:t>
            </a:r>
            <a:r>
              <a:rPr lang="fr-FR" dirty="0" err="1"/>
              <a:t>refer</a:t>
            </a:r>
            <a:r>
              <a:rPr lang="fr-FR" dirty="0"/>
              <a:t> to </a:t>
            </a:r>
            <a:r>
              <a:rPr lang="fr-FR" dirty="0">
                <a:hlinkClick r:id="rId3"/>
              </a:rPr>
              <a:t>http://www.bewelcome.org/groups/2351/wiki</a:t>
            </a:r>
            <a:r>
              <a:rPr lang="fr-FR" dirty="0"/>
              <a:t> </a:t>
            </a:r>
          </a:p>
          <a:p>
            <a:endParaRPr lang="fr-FR" dirty="0"/>
          </a:p>
          <a:p>
            <a:r>
              <a:rPr lang="fr-FR" dirty="0"/>
              <a:t>Download source of </a:t>
            </a:r>
            <a:r>
              <a:rPr lang="fr-FR" dirty="0" err="1"/>
              <a:t>this</a:t>
            </a:r>
            <a:r>
              <a:rPr lang="fr-FR" dirty="0"/>
              <a:t> file: </a:t>
            </a:r>
            <a:r>
              <a:rPr lang="de-DE" dirty="0">
                <a:hlinkClick r:id="rId4"/>
              </a:rPr>
              <a:t>https://downloads.bewelcome.org/surveys/2017_BW_Member_Survey.pdf</a:t>
            </a:r>
            <a:r>
              <a:rPr lang="de-DE" dirty="0"/>
              <a:t> </a:t>
            </a:r>
            <a:endParaRPr lang="fr-FR" dirty="0"/>
          </a:p>
          <a:p>
            <a:endParaRPr lang="fr-FR" dirty="0"/>
          </a:p>
        </p:txBody>
      </p:sp>
    </p:spTree>
    <p:extLst>
      <p:ext uri="{BB962C8B-B14F-4D97-AF65-F5344CB8AC3E}">
        <p14:creationId xmlns:p14="http://schemas.microsoft.com/office/powerpoint/2010/main" val="316384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9748"/>
          </a:xfrm>
        </p:spPr>
        <p:txBody>
          <a:bodyPr>
            <a:noAutofit/>
          </a:bodyPr>
          <a:lstStyle/>
          <a:p>
            <a:r>
              <a:rPr lang="fr-FR" sz="4000" dirty="0"/>
              <a:t>But 3 of 4 </a:t>
            </a:r>
            <a:r>
              <a:rPr lang="fr-FR" sz="4000" dirty="0" err="1"/>
              <a:t>respondents</a:t>
            </a:r>
            <a:r>
              <a:rPr lang="fr-FR" sz="4000" dirty="0"/>
              <a:t> have not </a:t>
            </a:r>
            <a:r>
              <a:rPr lang="fr-FR" sz="4000" dirty="0" err="1"/>
              <a:t>hosted</a:t>
            </a:r>
            <a:r>
              <a:rPr lang="fr-FR" sz="4000" dirty="0"/>
              <a:t> </a:t>
            </a:r>
            <a:r>
              <a:rPr lang="fr-FR" sz="4000" dirty="0" err="1"/>
              <a:t>anyone</a:t>
            </a:r>
            <a:r>
              <a:rPr lang="fr-FR" sz="4000" dirty="0"/>
              <a:t> over the </a:t>
            </a:r>
            <a:r>
              <a:rPr lang="fr-FR" sz="4000" dirty="0" err="1"/>
              <a:t>past</a:t>
            </a:r>
            <a:r>
              <a:rPr lang="fr-FR" sz="4000" dirty="0"/>
              <a:t> 12 </a:t>
            </a:r>
            <a:r>
              <a:rPr lang="fr-FR" sz="4000" dirty="0" err="1"/>
              <a:t>months</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30</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0"/>
            <a:ext cx="9033481" cy="369332"/>
          </a:xfrm>
          <a:prstGeom prst="rect">
            <a:avLst/>
          </a:prstGeom>
        </p:spPr>
        <p:txBody>
          <a:bodyPr wrap="square">
            <a:spAutoFit/>
          </a:bodyPr>
          <a:lstStyle/>
          <a:p>
            <a:r>
              <a:rPr lang="en-US" dirty="0"/>
              <a:t>16 How many times have you hosted guests through BeWelcome over the past 12 months? </a:t>
            </a:r>
            <a:endParaRPr lang="fr-FR" dirty="0"/>
          </a:p>
        </p:txBody>
      </p:sp>
      <p:pic>
        <p:nvPicPr>
          <p:cNvPr id="6" name="Image 5">
            <a:extLst>
              <a:ext uri="{FF2B5EF4-FFF2-40B4-BE49-F238E27FC236}">
                <a16:creationId xmlns:a16="http://schemas.microsoft.com/office/drawing/2014/main" id="{96D29C07-5171-44DA-AD5D-E90D464C1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C7E94E53-FE36-4488-981F-D1F1F9FAB5CD}"/>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30</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B22E1BCC-007A-40AF-8685-F5C0B2A0E1C5}"/>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sp>
        <p:nvSpPr>
          <p:cNvPr id="11" name="ZoneTexte 10">
            <a:extLst>
              <a:ext uri="{FF2B5EF4-FFF2-40B4-BE49-F238E27FC236}">
                <a16:creationId xmlns:a16="http://schemas.microsoft.com/office/drawing/2014/main" id="{65EF0CB2-8BC2-4B98-90DD-E3C723EA8F8E}"/>
              </a:ext>
            </a:extLst>
          </p:cNvPr>
          <p:cNvSpPr txBox="1"/>
          <p:nvPr/>
        </p:nvSpPr>
        <p:spPr>
          <a:xfrm>
            <a:off x="1550320" y="4020195"/>
            <a:ext cx="452047" cy="484133"/>
          </a:xfrm>
          <a:prstGeom prst="rect">
            <a:avLst/>
          </a:prstGeom>
          <a:noFill/>
        </p:spPr>
        <p:txBody>
          <a:bodyPr wrap="none" rtlCol="0">
            <a:spAutoFit/>
          </a:bodyPr>
          <a:lstStyle/>
          <a:p>
            <a:r>
              <a:rPr lang="fr-FR" sz="2000" dirty="0"/>
              <a:t>3%</a:t>
            </a:r>
          </a:p>
        </p:txBody>
      </p:sp>
      <p:sp>
        <p:nvSpPr>
          <p:cNvPr id="12" name="ZoneTexte 11">
            <a:extLst>
              <a:ext uri="{FF2B5EF4-FFF2-40B4-BE49-F238E27FC236}">
                <a16:creationId xmlns:a16="http://schemas.microsoft.com/office/drawing/2014/main" id="{F378F63E-47E3-47AC-A0A0-5176F09C4E9C}"/>
              </a:ext>
            </a:extLst>
          </p:cNvPr>
          <p:cNvSpPr txBox="1"/>
          <p:nvPr/>
        </p:nvSpPr>
        <p:spPr>
          <a:xfrm>
            <a:off x="1435091" y="4584437"/>
            <a:ext cx="497252" cy="400110"/>
          </a:xfrm>
          <a:prstGeom prst="rect">
            <a:avLst/>
          </a:prstGeom>
          <a:noFill/>
        </p:spPr>
        <p:txBody>
          <a:bodyPr wrap="none" rtlCol="0">
            <a:spAutoFit/>
          </a:bodyPr>
          <a:lstStyle/>
          <a:p>
            <a:r>
              <a:rPr lang="fr-FR" sz="2000" dirty="0"/>
              <a:t>1%</a:t>
            </a:r>
          </a:p>
        </p:txBody>
      </p:sp>
      <p:grpSp>
        <p:nvGrpSpPr>
          <p:cNvPr id="14" name="Groupe 13">
            <a:extLst>
              <a:ext uri="{FF2B5EF4-FFF2-40B4-BE49-F238E27FC236}">
                <a16:creationId xmlns:a16="http://schemas.microsoft.com/office/drawing/2014/main" id="{06FED2A6-9382-4A89-8B6E-4FD192FC1363}"/>
              </a:ext>
            </a:extLst>
          </p:cNvPr>
          <p:cNvGrpSpPr/>
          <p:nvPr/>
        </p:nvGrpSpPr>
        <p:grpSpPr>
          <a:xfrm>
            <a:off x="779591" y="1729537"/>
            <a:ext cx="10152727" cy="4298200"/>
            <a:chOff x="779591" y="1729537"/>
            <a:chExt cx="10152727" cy="4298200"/>
          </a:xfrm>
        </p:grpSpPr>
        <p:pic>
          <p:nvPicPr>
            <p:cNvPr id="10" name="Image 9">
              <a:extLst>
                <a:ext uri="{FF2B5EF4-FFF2-40B4-BE49-F238E27FC236}">
                  <a16:creationId xmlns:a16="http://schemas.microsoft.com/office/drawing/2014/main" id="{FFD49B8F-2B3C-488E-88D1-04388E644508}"/>
                </a:ext>
              </a:extLst>
            </p:cNvPr>
            <p:cNvPicPr>
              <a:picLocks noChangeAspect="1"/>
            </p:cNvPicPr>
            <p:nvPr/>
          </p:nvPicPr>
          <p:blipFill>
            <a:blip r:embed="rId3"/>
            <a:stretch>
              <a:fillRect/>
            </a:stretch>
          </p:blipFill>
          <p:spPr>
            <a:xfrm>
              <a:off x="869795" y="1729537"/>
              <a:ext cx="10062523" cy="4298200"/>
            </a:xfrm>
            <a:prstGeom prst="rect">
              <a:avLst/>
            </a:prstGeom>
          </p:spPr>
        </p:pic>
        <p:sp>
          <p:nvSpPr>
            <p:cNvPr id="4" name="Rectangle 3">
              <a:extLst>
                <a:ext uri="{FF2B5EF4-FFF2-40B4-BE49-F238E27FC236}">
                  <a16:creationId xmlns:a16="http://schemas.microsoft.com/office/drawing/2014/main" id="{CAD2267D-97D5-4E59-B36D-992F2A0DD82F}"/>
                </a:ext>
              </a:extLst>
            </p:cNvPr>
            <p:cNvSpPr/>
            <p:nvPr/>
          </p:nvSpPr>
          <p:spPr>
            <a:xfrm>
              <a:off x="779591" y="2419815"/>
              <a:ext cx="491648" cy="360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grpSp>
      <p:sp>
        <p:nvSpPr>
          <p:cNvPr id="7" name="ZoneTexte 6">
            <a:extLst>
              <a:ext uri="{FF2B5EF4-FFF2-40B4-BE49-F238E27FC236}">
                <a16:creationId xmlns:a16="http://schemas.microsoft.com/office/drawing/2014/main" id="{FBFCBEC4-EB27-4440-B0AE-E7559CF9B3E8}"/>
              </a:ext>
            </a:extLst>
          </p:cNvPr>
          <p:cNvSpPr txBox="1"/>
          <p:nvPr/>
        </p:nvSpPr>
        <p:spPr>
          <a:xfrm>
            <a:off x="959006" y="2466007"/>
            <a:ext cx="267629" cy="400110"/>
          </a:xfrm>
          <a:prstGeom prst="rect">
            <a:avLst/>
          </a:prstGeom>
          <a:noFill/>
        </p:spPr>
        <p:txBody>
          <a:bodyPr wrap="square" rtlCol="0">
            <a:spAutoFit/>
          </a:bodyPr>
          <a:lstStyle/>
          <a:p>
            <a:r>
              <a:rPr lang="fr-FR" sz="2000" dirty="0"/>
              <a:t>0</a:t>
            </a:r>
          </a:p>
        </p:txBody>
      </p:sp>
      <p:sp>
        <p:nvSpPr>
          <p:cNvPr id="13" name="ZoneTexte 12">
            <a:extLst>
              <a:ext uri="{FF2B5EF4-FFF2-40B4-BE49-F238E27FC236}">
                <a16:creationId xmlns:a16="http://schemas.microsoft.com/office/drawing/2014/main" id="{C0549F01-46BD-465A-B93B-3B88FFF51ADE}"/>
              </a:ext>
            </a:extLst>
          </p:cNvPr>
          <p:cNvSpPr txBox="1"/>
          <p:nvPr/>
        </p:nvSpPr>
        <p:spPr>
          <a:xfrm>
            <a:off x="959005" y="2960975"/>
            <a:ext cx="267629" cy="400110"/>
          </a:xfrm>
          <a:prstGeom prst="rect">
            <a:avLst/>
          </a:prstGeom>
          <a:noFill/>
        </p:spPr>
        <p:txBody>
          <a:bodyPr wrap="square" rtlCol="0">
            <a:spAutoFit/>
          </a:bodyPr>
          <a:lstStyle/>
          <a:p>
            <a:r>
              <a:rPr lang="fr-FR" sz="2000" dirty="0"/>
              <a:t>1</a:t>
            </a:r>
          </a:p>
        </p:txBody>
      </p:sp>
      <p:sp>
        <p:nvSpPr>
          <p:cNvPr id="15" name="ZoneTexte 14">
            <a:extLst>
              <a:ext uri="{FF2B5EF4-FFF2-40B4-BE49-F238E27FC236}">
                <a16:creationId xmlns:a16="http://schemas.microsoft.com/office/drawing/2014/main" id="{8B43D5EF-BF55-46EF-8D3F-7F0D64F72B3C}"/>
              </a:ext>
            </a:extLst>
          </p:cNvPr>
          <p:cNvSpPr txBox="1"/>
          <p:nvPr/>
        </p:nvSpPr>
        <p:spPr>
          <a:xfrm>
            <a:off x="959005" y="3502135"/>
            <a:ext cx="267629" cy="400110"/>
          </a:xfrm>
          <a:prstGeom prst="rect">
            <a:avLst/>
          </a:prstGeom>
          <a:noFill/>
        </p:spPr>
        <p:txBody>
          <a:bodyPr wrap="square" rtlCol="0">
            <a:spAutoFit/>
          </a:bodyPr>
          <a:lstStyle/>
          <a:p>
            <a:r>
              <a:rPr lang="fr-FR" sz="2000" dirty="0"/>
              <a:t>2</a:t>
            </a:r>
          </a:p>
        </p:txBody>
      </p:sp>
      <p:sp>
        <p:nvSpPr>
          <p:cNvPr id="16" name="ZoneTexte 15">
            <a:extLst>
              <a:ext uri="{FF2B5EF4-FFF2-40B4-BE49-F238E27FC236}">
                <a16:creationId xmlns:a16="http://schemas.microsoft.com/office/drawing/2014/main" id="{BB3E82EB-FEF3-4E24-AE17-74F22A40EFC2}"/>
              </a:ext>
            </a:extLst>
          </p:cNvPr>
          <p:cNvSpPr txBox="1"/>
          <p:nvPr/>
        </p:nvSpPr>
        <p:spPr>
          <a:xfrm>
            <a:off x="959004" y="4014247"/>
            <a:ext cx="267629" cy="400110"/>
          </a:xfrm>
          <a:prstGeom prst="rect">
            <a:avLst/>
          </a:prstGeom>
          <a:noFill/>
        </p:spPr>
        <p:txBody>
          <a:bodyPr wrap="square" rtlCol="0">
            <a:spAutoFit/>
          </a:bodyPr>
          <a:lstStyle/>
          <a:p>
            <a:r>
              <a:rPr lang="fr-FR" sz="2000" dirty="0"/>
              <a:t>3</a:t>
            </a:r>
          </a:p>
        </p:txBody>
      </p:sp>
      <p:sp>
        <p:nvSpPr>
          <p:cNvPr id="17" name="ZoneTexte 16">
            <a:extLst>
              <a:ext uri="{FF2B5EF4-FFF2-40B4-BE49-F238E27FC236}">
                <a16:creationId xmlns:a16="http://schemas.microsoft.com/office/drawing/2014/main" id="{1737AA81-D97C-4229-A721-956AC7FFA21B}"/>
              </a:ext>
            </a:extLst>
          </p:cNvPr>
          <p:cNvSpPr txBox="1"/>
          <p:nvPr/>
        </p:nvSpPr>
        <p:spPr>
          <a:xfrm>
            <a:off x="959004" y="4537097"/>
            <a:ext cx="267629" cy="400110"/>
          </a:xfrm>
          <a:prstGeom prst="rect">
            <a:avLst/>
          </a:prstGeom>
          <a:noFill/>
        </p:spPr>
        <p:txBody>
          <a:bodyPr wrap="square" rtlCol="0">
            <a:spAutoFit/>
          </a:bodyPr>
          <a:lstStyle/>
          <a:p>
            <a:r>
              <a:rPr lang="fr-FR" sz="2000" dirty="0"/>
              <a:t>4</a:t>
            </a:r>
          </a:p>
        </p:txBody>
      </p:sp>
      <p:sp>
        <p:nvSpPr>
          <p:cNvPr id="18" name="ZoneTexte 17">
            <a:extLst>
              <a:ext uri="{FF2B5EF4-FFF2-40B4-BE49-F238E27FC236}">
                <a16:creationId xmlns:a16="http://schemas.microsoft.com/office/drawing/2014/main" id="{54CD05E0-D607-4D3A-A796-2BD6AD1D16AC}"/>
              </a:ext>
            </a:extLst>
          </p:cNvPr>
          <p:cNvSpPr txBox="1"/>
          <p:nvPr/>
        </p:nvSpPr>
        <p:spPr>
          <a:xfrm>
            <a:off x="959003" y="5059947"/>
            <a:ext cx="267629" cy="400110"/>
          </a:xfrm>
          <a:prstGeom prst="rect">
            <a:avLst/>
          </a:prstGeom>
          <a:noFill/>
        </p:spPr>
        <p:txBody>
          <a:bodyPr wrap="square" rtlCol="0">
            <a:spAutoFit/>
          </a:bodyPr>
          <a:lstStyle/>
          <a:p>
            <a:r>
              <a:rPr lang="fr-FR" sz="2000" dirty="0"/>
              <a:t>5</a:t>
            </a:r>
          </a:p>
        </p:txBody>
      </p:sp>
      <p:sp>
        <p:nvSpPr>
          <p:cNvPr id="19" name="ZoneTexte 18">
            <a:extLst>
              <a:ext uri="{FF2B5EF4-FFF2-40B4-BE49-F238E27FC236}">
                <a16:creationId xmlns:a16="http://schemas.microsoft.com/office/drawing/2014/main" id="{9D3765B7-FD6E-45F6-9BAC-578999B36755}"/>
              </a:ext>
            </a:extLst>
          </p:cNvPr>
          <p:cNvSpPr txBox="1"/>
          <p:nvPr/>
        </p:nvSpPr>
        <p:spPr>
          <a:xfrm>
            <a:off x="980811" y="5621705"/>
            <a:ext cx="267629" cy="400110"/>
          </a:xfrm>
          <a:prstGeom prst="rect">
            <a:avLst/>
          </a:prstGeom>
          <a:noFill/>
        </p:spPr>
        <p:txBody>
          <a:bodyPr wrap="square" rtlCol="0">
            <a:spAutoFit/>
          </a:bodyPr>
          <a:lstStyle/>
          <a:p>
            <a:r>
              <a:rPr lang="fr-FR" sz="2000" dirty="0"/>
              <a:t>6</a:t>
            </a:r>
          </a:p>
        </p:txBody>
      </p:sp>
      <p:sp>
        <p:nvSpPr>
          <p:cNvPr id="21" name="Rectangle 20">
            <a:extLst>
              <a:ext uri="{FF2B5EF4-FFF2-40B4-BE49-F238E27FC236}">
                <a16:creationId xmlns:a16="http://schemas.microsoft.com/office/drawing/2014/main" id="{B35ACCE7-532C-4E6E-AD77-5463007E936A}"/>
              </a:ext>
            </a:extLst>
          </p:cNvPr>
          <p:cNvSpPr/>
          <p:nvPr/>
        </p:nvSpPr>
        <p:spPr>
          <a:xfrm>
            <a:off x="8008531" y="2207941"/>
            <a:ext cx="1570367" cy="381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0274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9748"/>
          </a:xfrm>
        </p:spPr>
        <p:txBody>
          <a:bodyPr>
            <a:noAutofit/>
          </a:bodyPr>
          <a:lstStyle/>
          <a:p>
            <a:r>
              <a:rPr lang="fr-FR" sz="4000" dirty="0" err="1"/>
              <a:t>Almost</a:t>
            </a:r>
            <a:r>
              <a:rPr lang="fr-FR" sz="4000" dirty="0"/>
              <a:t> </a:t>
            </a:r>
            <a:r>
              <a:rPr lang="fr-FR" sz="4000" dirty="0" err="1"/>
              <a:t>nobody</a:t>
            </a:r>
            <a:r>
              <a:rPr lang="fr-FR" sz="4000" dirty="0"/>
              <a:t> </a:t>
            </a:r>
            <a:r>
              <a:rPr lang="fr-FR" sz="4000" dirty="0" err="1"/>
              <a:t>receives</a:t>
            </a:r>
            <a:r>
              <a:rPr lang="fr-FR" sz="4000" dirty="0"/>
              <a:t> </a:t>
            </a:r>
            <a:r>
              <a:rPr lang="fr-FR" sz="4000" dirty="0" err="1"/>
              <a:t>too</a:t>
            </a:r>
            <a:r>
              <a:rPr lang="fr-FR" sz="4000" dirty="0"/>
              <a:t> </a:t>
            </a:r>
            <a:r>
              <a:rPr lang="fr-FR" sz="4000" dirty="0" err="1"/>
              <a:t>many</a:t>
            </a:r>
            <a:r>
              <a:rPr lang="fr-FR" sz="4000" dirty="0"/>
              <a:t> </a:t>
            </a:r>
            <a:r>
              <a:rPr lang="fr-FR" sz="4000" dirty="0" err="1"/>
              <a:t>requests</a:t>
            </a:r>
            <a:r>
              <a:rPr lang="fr-FR" sz="4000" dirty="0"/>
              <a:t>.</a:t>
            </a:r>
            <a:br>
              <a:rPr lang="fr-FR" sz="4000" dirty="0"/>
            </a:br>
            <a:r>
              <a:rPr lang="fr-FR" sz="4000" dirty="0"/>
              <a:t>Most </a:t>
            </a:r>
            <a:r>
              <a:rPr lang="fr-FR" sz="4000" dirty="0" err="1"/>
              <a:t>say</a:t>
            </a:r>
            <a:r>
              <a:rPr lang="fr-FR" sz="4000" dirty="0"/>
              <a:t> </a:t>
            </a:r>
            <a:r>
              <a:rPr lang="fr-FR" sz="4000" dirty="0" err="1"/>
              <a:t>they</a:t>
            </a:r>
            <a:r>
              <a:rPr lang="fr-FR" sz="4000" dirty="0"/>
              <a:t> </a:t>
            </a:r>
            <a:r>
              <a:rPr lang="fr-FR" sz="4000" dirty="0" err="1"/>
              <a:t>don’t</a:t>
            </a:r>
            <a:r>
              <a:rPr lang="fr-FR" sz="4000" dirty="0"/>
              <a:t> </a:t>
            </a:r>
            <a:r>
              <a:rPr lang="fr-FR" sz="4000" dirty="0" err="1"/>
              <a:t>receive</a:t>
            </a:r>
            <a:r>
              <a:rPr lang="fr-FR" sz="4000" dirty="0"/>
              <a:t> </a:t>
            </a:r>
            <a:r>
              <a:rPr lang="fr-FR" sz="4000" dirty="0" err="1"/>
              <a:t>enough</a:t>
            </a:r>
            <a:r>
              <a:rPr lang="fr-FR" sz="4000" dirty="0"/>
              <a: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31</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389442"/>
            <a:ext cx="8788154" cy="369332"/>
          </a:xfrm>
          <a:prstGeom prst="rect">
            <a:avLst/>
          </a:prstGeom>
        </p:spPr>
        <p:txBody>
          <a:bodyPr wrap="square">
            <a:spAutoFit/>
          </a:bodyPr>
          <a:lstStyle/>
          <a:p>
            <a:r>
              <a:rPr lang="en-US" dirty="0"/>
              <a:t>23 Overall, how satisfied have you been with the number of requests you have received?</a:t>
            </a:r>
            <a:endParaRPr lang="fr-FR" dirty="0"/>
          </a:p>
        </p:txBody>
      </p:sp>
      <p:pic>
        <p:nvPicPr>
          <p:cNvPr id="6" name="Image 5">
            <a:extLst>
              <a:ext uri="{FF2B5EF4-FFF2-40B4-BE49-F238E27FC236}">
                <a16:creationId xmlns:a16="http://schemas.microsoft.com/office/drawing/2014/main" id="{343AE063-1623-4629-BE0D-00F3FCEE8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7DE3AA47-B4DC-412E-B23F-0127E62CF00E}"/>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31</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B25AF063-09A8-4850-B887-723CDC661917}"/>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 235  </a:t>
            </a:r>
            <a:r>
              <a:rPr lang="fr-FR" sz="1800" dirty="0" err="1">
                <a:solidFill>
                  <a:schemeClr val="bg1"/>
                </a:solidFill>
              </a:rPr>
              <a:t>respondents</a:t>
            </a:r>
            <a:endParaRPr lang="fr-FR" sz="1800" dirty="0">
              <a:solidFill>
                <a:schemeClr val="bg1"/>
              </a:solidFill>
            </a:endParaRPr>
          </a:p>
        </p:txBody>
      </p:sp>
      <p:pic>
        <p:nvPicPr>
          <p:cNvPr id="14" name="Image 13">
            <a:extLst>
              <a:ext uri="{FF2B5EF4-FFF2-40B4-BE49-F238E27FC236}">
                <a16:creationId xmlns:a16="http://schemas.microsoft.com/office/drawing/2014/main" id="{766FECDB-157F-4A27-B61F-DABC6D571F41}"/>
              </a:ext>
            </a:extLst>
          </p:cNvPr>
          <p:cNvPicPr>
            <a:picLocks noChangeAspect="1"/>
          </p:cNvPicPr>
          <p:nvPr/>
        </p:nvPicPr>
        <p:blipFill>
          <a:blip r:embed="rId3"/>
          <a:stretch>
            <a:fillRect/>
          </a:stretch>
        </p:blipFill>
        <p:spPr>
          <a:xfrm>
            <a:off x="7284010" y="2614150"/>
            <a:ext cx="3754938" cy="2465219"/>
          </a:xfrm>
          <a:prstGeom prst="rect">
            <a:avLst/>
          </a:prstGeom>
        </p:spPr>
      </p:pic>
      <p:grpSp>
        <p:nvGrpSpPr>
          <p:cNvPr id="24" name="Groupe 23">
            <a:extLst>
              <a:ext uri="{FF2B5EF4-FFF2-40B4-BE49-F238E27FC236}">
                <a16:creationId xmlns:a16="http://schemas.microsoft.com/office/drawing/2014/main" id="{283B1134-F6F9-4E95-A94B-04C6B667F7ED}"/>
              </a:ext>
            </a:extLst>
          </p:cNvPr>
          <p:cNvGrpSpPr/>
          <p:nvPr/>
        </p:nvGrpSpPr>
        <p:grpSpPr>
          <a:xfrm>
            <a:off x="518153" y="2596287"/>
            <a:ext cx="3713211" cy="2439163"/>
            <a:chOff x="640814" y="2596287"/>
            <a:chExt cx="3713211" cy="2439163"/>
          </a:xfrm>
        </p:grpSpPr>
        <p:pic>
          <p:nvPicPr>
            <p:cNvPr id="13" name="Image 12">
              <a:extLst>
                <a:ext uri="{FF2B5EF4-FFF2-40B4-BE49-F238E27FC236}">
                  <a16:creationId xmlns:a16="http://schemas.microsoft.com/office/drawing/2014/main" id="{62CD5092-7060-4641-9ADC-21F5A1B8C2D8}"/>
                </a:ext>
              </a:extLst>
            </p:cNvPr>
            <p:cNvPicPr>
              <a:picLocks noChangeAspect="1"/>
            </p:cNvPicPr>
            <p:nvPr/>
          </p:nvPicPr>
          <p:blipFill>
            <a:blip r:embed="rId4"/>
            <a:stretch>
              <a:fillRect/>
            </a:stretch>
          </p:blipFill>
          <p:spPr>
            <a:xfrm>
              <a:off x="640814" y="2596287"/>
              <a:ext cx="3713211" cy="2439163"/>
            </a:xfrm>
            <a:prstGeom prst="rect">
              <a:avLst/>
            </a:prstGeom>
          </p:spPr>
        </p:pic>
        <p:sp>
          <p:nvSpPr>
            <p:cNvPr id="15" name="ZoneTexte 14">
              <a:extLst>
                <a:ext uri="{FF2B5EF4-FFF2-40B4-BE49-F238E27FC236}">
                  <a16:creationId xmlns:a16="http://schemas.microsoft.com/office/drawing/2014/main" id="{F7BE3B8D-DEB5-4B79-99A7-58CC7AD2C326}"/>
                </a:ext>
              </a:extLst>
            </p:cNvPr>
            <p:cNvSpPr txBox="1"/>
            <p:nvPr/>
          </p:nvSpPr>
          <p:spPr>
            <a:xfrm>
              <a:off x="3624146" y="2799102"/>
              <a:ext cx="583814" cy="369332"/>
            </a:xfrm>
            <a:prstGeom prst="rect">
              <a:avLst/>
            </a:prstGeom>
            <a:noFill/>
          </p:spPr>
          <p:txBody>
            <a:bodyPr wrap="none" rtlCol="0">
              <a:spAutoFit/>
            </a:bodyPr>
            <a:lstStyle/>
            <a:p>
              <a:r>
                <a:rPr lang="fr-FR" dirty="0">
                  <a:solidFill>
                    <a:schemeClr val="bg1"/>
                  </a:solidFill>
                </a:rPr>
                <a:t>58%</a:t>
              </a:r>
            </a:p>
          </p:txBody>
        </p:sp>
        <p:sp>
          <p:nvSpPr>
            <p:cNvPr id="16" name="ZoneTexte 15">
              <a:extLst>
                <a:ext uri="{FF2B5EF4-FFF2-40B4-BE49-F238E27FC236}">
                  <a16:creationId xmlns:a16="http://schemas.microsoft.com/office/drawing/2014/main" id="{F86AD092-3558-4C79-87D2-16B54EC78F4C}"/>
                </a:ext>
              </a:extLst>
            </p:cNvPr>
            <p:cNvSpPr txBox="1"/>
            <p:nvPr/>
          </p:nvSpPr>
          <p:spPr>
            <a:xfrm>
              <a:off x="2561063" y="3559065"/>
              <a:ext cx="583814" cy="369332"/>
            </a:xfrm>
            <a:prstGeom prst="rect">
              <a:avLst/>
            </a:prstGeom>
            <a:noFill/>
          </p:spPr>
          <p:txBody>
            <a:bodyPr wrap="none" rtlCol="0">
              <a:spAutoFit/>
            </a:bodyPr>
            <a:lstStyle/>
            <a:p>
              <a:r>
                <a:rPr lang="fr-FR" dirty="0">
                  <a:solidFill>
                    <a:schemeClr val="bg1"/>
                  </a:solidFill>
                </a:rPr>
                <a:t>40%</a:t>
              </a:r>
            </a:p>
          </p:txBody>
        </p:sp>
      </p:grpSp>
      <p:sp>
        <p:nvSpPr>
          <p:cNvPr id="17" name="ZoneTexte 16">
            <a:extLst>
              <a:ext uri="{FF2B5EF4-FFF2-40B4-BE49-F238E27FC236}">
                <a16:creationId xmlns:a16="http://schemas.microsoft.com/office/drawing/2014/main" id="{97A8B407-0C77-40EF-A848-E17C0C9A44D4}"/>
              </a:ext>
            </a:extLst>
          </p:cNvPr>
          <p:cNvSpPr txBox="1"/>
          <p:nvPr/>
        </p:nvSpPr>
        <p:spPr>
          <a:xfrm>
            <a:off x="10334920" y="2804785"/>
            <a:ext cx="583814" cy="369332"/>
          </a:xfrm>
          <a:prstGeom prst="rect">
            <a:avLst/>
          </a:prstGeom>
          <a:noFill/>
        </p:spPr>
        <p:txBody>
          <a:bodyPr wrap="none" rtlCol="0">
            <a:spAutoFit/>
          </a:bodyPr>
          <a:lstStyle/>
          <a:p>
            <a:r>
              <a:rPr lang="fr-FR" dirty="0">
                <a:solidFill>
                  <a:schemeClr val="bg1"/>
                </a:solidFill>
              </a:rPr>
              <a:t>59%</a:t>
            </a:r>
          </a:p>
        </p:txBody>
      </p:sp>
      <p:sp>
        <p:nvSpPr>
          <p:cNvPr id="18" name="ZoneTexte 17">
            <a:extLst>
              <a:ext uri="{FF2B5EF4-FFF2-40B4-BE49-F238E27FC236}">
                <a16:creationId xmlns:a16="http://schemas.microsoft.com/office/drawing/2014/main" id="{66CDE0B2-B4DA-488B-9C5C-37F901E7BB66}"/>
              </a:ext>
            </a:extLst>
          </p:cNvPr>
          <p:cNvSpPr txBox="1"/>
          <p:nvPr/>
        </p:nvSpPr>
        <p:spPr>
          <a:xfrm>
            <a:off x="9210033" y="3570216"/>
            <a:ext cx="583814" cy="369332"/>
          </a:xfrm>
          <a:prstGeom prst="rect">
            <a:avLst/>
          </a:prstGeom>
          <a:noFill/>
        </p:spPr>
        <p:txBody>
          <a:bodyPr wrap="none" rtlCol="0">
            <a:spAutoFit/>
          </a:bodyPr>
          <a:lstStyle/>
          <a:p>
            <a:r>
              <a:rPr lang="fr-FR" dirty="0">
                <a:solidFill>
                  <a:schemeClr val="bg1"/>
                </a:solidFill>
              </a:rPr>
              <a:t>40%</a:t>
            </a:r>
          </a:p>
        </p:txBody>
      </p:sp>
      <p:sp>
        <p:nvSpPr>
          <p:cNvPr id="19" name="ZoneTexte 18">
            <a:extLst>
              <a:ext uri="{FF2B5EF4-FFF2-40B4-BE49-F238E27FC236}">
                <a16:creationId xmlns:a16="http://schemas.microsoft.com/office/drawing/2014/main" id="{E6E966BA-BEC6-45EF-82AF-FF4EBB9707C6}"/>
              </a:ext>
            </a:extLst>
          </p:cNvPr>
          <p:cNvSpPr txBox="1"/>
          <p:nvPr/>
        </p:nvSpPr>
        <p:spPr>
          <a:xfrm>
            <a:off x="484700" y="2165586"/>
            <a:ext cx="423514" cy="369332"/>
          </a:xfrm>
          <a:prstGeom prst="rect">
            <a:avLst/>
          </a:prstGeom>
          <a:noFill/>
        </p:spPr>
        <p:txBody>
          <a:bodyPr wrap="none" rtlCol="0">
            <a:spAutoFit/>
          </a:bodyPr>
          <a:lstStyle/>
          <a:p>
            <a:r>
              <a:rPr lang="fr-FR" dirty="0"/>
              <a:t>All</a:t>
            </a:r>
          </a:p>
        </p:txBody>
      </p:sp>
      <p:sp>
        <p:nvSpPr>
          <p:cNvPr id="20" name="Rectangle 19">
            <a:extLst>
              <a:ext uri="{FF2B5EF4-FFF2-40B4-BE49-F238E27FC236}">
                <a16:creationId xmlns:a16="http://schemas.microsoft.com/office/drawing/2014/main" id="{FF2BC175-14E2-4361-A34C-F1A7F0623DDB}"/>
              </a:ext>
            </a:extLst>
          </p:cNvPr>
          <p:cNvSpPr/>
          <p:nvPr/>
        </p:nvSpPr>
        <p:spPr>
          <a:xfrm>
            <a:off x="6182244" y="2124329"/>
            <a:ext cx="5017912" cy="369332"/>
          </a:xfrm>
          <a:prstGeom prst="rect">
            <a:avLst/>
          </a:prstGeom>
        </p:spPr>
        <p:txBody>
          <a:bodyPr wrap="none">
            <a:spAutoFit/>
          </a:bodyPr>
          <a:lstStyle/>
          <a:p>
            <a:r>
              <a:rPr lang="fr-FR" dirty="0" err="1"/>
              <a:t>Respondents</a:t>
            </a:r>
            <a:r>
              <a:rPr lang="fr-FR" dirty="0"/>
              <a:t> </a:t>
            </a:r>
            <a:r>
              <a:rPr lang="fr-FR" dirty="0" err="1"/>
              <a:t>who</a:t>
            </a:r>
            <a:r>
              <a:rPr lang="fr-FR" dirty="0"/>
              <a:t> have not </a:t>
            </a:r>
            <a:r>
              <a:rPr lang="fr-FR" dirty="0" err="1"/>
              <a:t>logged</a:t>
            </a:r>
            <a:r>
              <a:rPr lang="fr-FR" dirty="0"/>
              <a:t> in for 6 </a:t>
            </a:r>
            <a:r>
              <a:rPr lang="fr-FR" dirty="0" err="1"/>
              <a:t>months</a:t>
            </a:r>
            <a:r>
              <a:rPr lang="fr-FR" dirty="0"/>
              <a:t> </a:t>
            </a:r>
          </a:p>
        </p:txBody>
      </p:sp>
      <p:sp>
        <p:nvSpPr>
          <p:cNvPr id="21" name="Rectangle 20">
            <a:extLst>
              <a:ext uri="{FF2B5EF4-FFF2-40B4-BE49-F238E27FC236}">
                <a16:creationId xmlns:a16="http://schemas.microsoft.com/office/drawing/2014/main" id="{0C38BB13-2E32-47E1-902C-EA4547AF62FB}"/>
              </a:ext>
            </a:extLst>
          </p:cNvPr>
          <p:cNvSpPr/>
          <p:nvPr/>
        </p:nvSpPr>
        <p:spPr>
          <a:xfrm>
            <a:off x="4207960" y="2799102"/>
            <a:ext cx="3140988" cy="369332"/>
          </a:xfrm>
          <a:prstGeom prst="rect">
            <a:avLst/>
          </a:prstGeom>
        </p:spPr>
        <p:txBody>
          <a:bodyPr wrap="none">
            <a:spAutoFit/>
          </a:bodyPr>
          <a:lstStyle/>
          <a:p>
            <a:r>
              <a:rPr lang="en-US" dirty="0"/>
              <a:t>I don't receive enough requests</a:t>
            </a:r>
            <a:endParaRPr lang="fr-FR" dirty="0"/>
          </a:p>
        </p:txBody>
      </p:sp>
      <p:sp>
        <p:nvSpPr>
          <p:cNvPr id="22" name="Rectangle 21">
            <a:extLst>
              <a:ext uri="{FF2B5EF4-FFF2-40B4-BE49-F238E27FC236}">
                <a16:creationId xmlns:a16="http://schemas.microsoft.com/office/drawing/2014/main" id="{0762C41E-F44A-4BC6-A255-B243BCC5F1BE}"/>
              </a:ext>
            </a:extLst>
          </p:cNvPr>
          <p:cNvSpPr/>
          <p:nvPr/>
        </p:nvSpPr>
        <p:spPr>
          <a:xfrm>
            <a:off x="3060101" y="3559095"/>
            <a:ext cx="4337919" cy="369332"/>
          </a:xfrm>
          <a:prstGeom prst="rect">
            <a:avLst/>
          </a:prstGeom>
        </p:spPr>
        <p:txBody>
          <a:bodyPr wrap="none">
            <a:spAutoFit/>
          </a:bodyPr>
          <a:lstStyle/>
          <a:p>
            <a:r>
              <a:rPr lang="en-US" dirty="0"/>
              <a:t>I receive about the right number of requests</a:t>
            </a:r>
            <a:endParaRPr lang="fr-FR" dirty="0"/>
          </a:p>
        </p:txBody>
      </p:sp>
      <p:sp>
        <p:nvSpPr>
          <p:cNvPr id="23" name="Rectangle 22">
            <a:extLst>
              <a:ext uri="{FF2B5EF4-FFF2-40B4-BE49-F238E27FC236}">
                <a16:creationId xmlns:a16="http://schemas.microsoft.com/office/drawing/2014/main" id="{BF34F21C-AE67-49C2-A263-F6659F7D06AC}"/>
              </a:ext>
            </a:extLst>
          </p:cNvPr>
          <p:cNvSpPr/>
          <p:nvPr/>
        </p:nvSpPr>
        <p:spPr>
          <a:xfrm>
            <a:off x="4578381" y="4297802"/>
            <a:ext cx="2770567" cy="369332"/>
          </a:xfrm>
          <a:prstGeom prst="rect">
            <a:avLst/>
          </a:prstGeom>
        </p:spPr>
        <p:txBody>
          <a:bodyPr wrap="none">
            <a:spAutoFit/>
          </a:bodyPr>
          <a:lstStyle/>
          <a:p>
            <a:r>
              <a:rPr lang="en-US" dirty="0"/>
              <a:t>I receive too many requests</a:t>
            </a:r>
            <a:endParaRPr lang="fr-FR" dirty="0"/>
          </a:p>
        </p:txBody>
      </p:sp>
      <p:sp>
        <p:nvSpPr>
          <p:cNvPr id="25" name="ZoneTexte 24">
            <a:extLst>
              <a:ext uri="{FF2B5EF4-FFF2-40B4-BE49-F238E27FC236}">
                <a16:creationId xmlns:a16="http://schemas.microsoft.com/office/drawing/2014/main" id="{867E7CE4-FE94-4F2D-B9C1-4C96E85CE27B}"/>
              </a:ext>
            </a:extLst>
          </p:cNvPr>
          <p:cNvSpPr txBox="1"/>
          <p:nvPr/>
        </p:nvSpPr>
        <p:spPr>
          <a:xfrm>
            <a:off x="599229" y="4318255"/>
            <a:ext cx="466794" cy="369332"/>
          </a:xfrm>
          <a:prstGeom prst="rect">
            <a:avLst/>
          </a:prstGeom>
          <a:noFill/>
        </p:spPr>
        <p:txBody>
          <a:bodyPr wrap="none" rtlCol="0">
            <a:spAutoFit/>
          </a:bodyPr>
          <a:lstStyle/>
          <a:p>
            <a:r>
              <a:rPr lang="fr-FR" dirty="0"/>
              <a:t>1%</a:t>
            </a:r>
          </a:p>
        </p:txBody>
      </p:sp>
      <p:sp>
        <p:nvSpPr>
          <p:cNvPr id="26" name="ZoneTexte 25">
            <a:extLst>
              <a:ext uri="{FF2B5EF4-FFF2-40B4-BE49-F238E27FC236}">
                <a16:creationId xmlns:a16="http://schemas.microsoft.com/office/drawing/2014/main" id="{A96E098D-BA77-4F0D-9B85-EB30915F4DA2}"/>
              </a:ext>
            </a:extLst>
          </p:cNvPr>
          <p:cNvSpPr txBox="1"/>
          <p:nvPr/>
        </p:nvSpPr>
        <p:spPr>
          <a:xfrm>
            <a:off x="7398020" y="4318254"/>
            <a:ext cx="466794" cy="369332"/>
          </a:xfrm>
          <a:prstGeom prst="rect">
            <a:avLst/>
          </a:prstGeom>
          <a:noFill/>
        </p:spPr>
        <p:txBody>
          <a:bodyPr wrap="square" rtlCol="0">
            <a:spAutoFit/>
          </a:bodyPr>
          <a:lstStyle/>
          <a:p>
            <a:r>
              <a:rPr lang="fr-FR" dirty="0"/>
              <a:t>1%</a:t>
            </a:r>
          </a:p>
        </p:txBody>
      </p:sp>
    </p:spTree>
    <p:extLst>
      <p:ext uri="{BB962C8B-B14F-4D97-AF65-F5344CB8AC3E}">
        <p14:creationId xmlns:p14="http://schemas.microsoft.com/office/powerpoint/2010/main" val="206695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fr-FR" sz="4000" dirty="0"/>
              <a:t>Most are </a:t>
            </a:r>
            <a:r>
              <a:rPr lang="fr-FR" sz="4000" dirty="0" err="1"/>
              <a:t>satisfied</a:t>
            </a:r>
            <a:r>
              <a:rPr lang="fr-FR" sz="4000" dirty="0"/>
              <a:t> </a:t>
            </a:r>
            <a:r>
              <a:rPr lang="fr-FR" sz="4000" dirty="0" err="1"/>
              <a:t>with</a:t>
            </a:r>
            <a:r>
              <a:rPr lang="fr-FR" sz="4000" dirty="0"/>
              <a:t> the </a:t>
            </a:r>
            <a:r>
              <a:rPr lang="fr-FR" sz="4000" dirty="0" err="1"/>
              <a:t>quality</a:t>
            </a:r>
            <a:r>
              <a:rPr lang="fr-FR" sz="4000" dirty="0"/>
              <a:t> of the </a:t>
            </a:r>
            <a:r>
              <a:rPr lang="fr-FR" sz="4000" dirty="0" err="1"/>
              <a:t>requests</a:t>
            </a:r>
            <a:r>
              <a:rPr lang="fr-FR" sz="4000" dirty="0"/>
              <a:t> </a:t>
            </a:r>
            <a:r>
              <a:rPr lang="fr-FR" sz="4000" dirty="0" err="1"/>
              <a:t>they</a:t>
            </a:r>
            <a:r>
              <a:rPr lang="fr-FR" sz="4000" dirty="0"/>
              <a:t> have </a:t>
            </a:r>
            <a:r>
              <a:rPr lang="fr-FR" sz="4000" dirty="0" err="1"/>
              <a:t>received</a:t>
            </a:r>
            <a:r>
              <a:rPr lang="fr-FR" sz="4000" dirty="0"/>
              <a:t>.</a:t>
            </a:r>
            <a:br>
              <a:rPr lang="fr-FR" sz="4000" dirty="0"/>
            </a:br>
            <a:r>
              <a:rPr lang="fr-FR" sz="4000" dirty="0"/>
              <a:t>Very few are </a:t>
            </a:r>
            <a:r>
              <a:rPr lang="fr-FR" sz="4000" dirty="0" err="1"/>
              <a:t>dissatisfied</a:t>
            </a:r>
            <a:r>
              <a:rPr lang="fr-FR" sz="4000" dirty="0"/>
              <a:t>.</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32</a:t>
            </a:fld>
            <a:endParaRPr lang="fr-FR"/>
          </a:p>
        </p:txBody>
      </p:sp>
      <p:pic>
        <p:nvPicPr>
          <p:cNvPr id="6" name="Image 5">
            <a:extLst>
              <a:ext uri="{FF2B5EF4-FFF2-40B4-BE49-F238E27FC236}">
                <a16:creationId xmlns:a16="http://schemas.microsoft.com/office/drawing/2014/main" id="{A5A24E1F-6D55-4C74-964E-37B67664D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6FEFEF29-E8DB-40C9-B85B-A368C7853459}"/>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32</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A08D56F4-BE6C-4DAB-96C6-260CFCB9889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501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0C5F0DB3-1728-4972-9004-6A696CD44046}"/>
              </a:ext>
            </a:extLst>
          </p:cNvPr>
          <p:cNvPicPr>
            <a:picLocks noChangeAspect="1"/>
          </p:cNvPicPr>
          <p:nvPr/>
        </p:nvPicPr>
        <p:blipFill>
          <a:blip r:embed="rId3"/>
          <a:stretch>
            <a:fillRect/>
          </a:stretch>
        </p:blipFill>
        <p:spPr>
          <a:xfrm>
            <a:off x="995716" y="2104598"/>
            <a:ext cx="7239918" cy="4385412"/>
          </a:xfrm>
          <a:prstGeom prst="rect">
            <a:avLst/>
          </a:prstGeom>
        </p:spPr>
      </p:pic>
      <p:sp>
        <p:nvSpPr>
          <p:cNvPr id="9" name="Rectangle 8">
            <a:extLst>
              <a:ext uri="{FF2B5EF4-FFF2-40B4-BE49-F238E27FC236}">
                <a16:creationId xmlns:a16="http://schemas.microsoft.com/office/drawing/2014/main" id="{4F378F7E-B11B-4030-915A-B80647BB1B26}"/>
              </a:ext>
            </a:extLst>
          </p:cNvPr>
          <p:cNvSpPr/>
          <p:nvPr/>
        </p:nvSpPr>
        <p:spPr>
          <a:xfrm>
            <a:off x="3813717" y="6355989"/>
            <a:ext cx="1572322" cy="21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356867" cy="369332"/>
          </a:xfrm>
          <a:prstGeom prst="rect">
            <a:avLst/>
          </a:prstGeom>
        </p:spPr>
        <p:txBody>
          <a:bodyPr wrap="square">
            <a:spAutoFit/>
          </a:bodyPr>
          <a:lstStyle/>
          <a:p>
            <a:r>
              <a:rPr lang="en-US" dirty="0"/>
              <a:t>24  And how satisfied have you been overall with the 'quality' of the requests you have received? </a:t>
            </a:r>
            <a:endParaRPr lang="fr-FR" dirty="0"/>
          </a:p>
        </p:txBody>
      </p:sp>
    </p:spTree>
    <p:extLst>
      <p:ext uri="{BB962C8B-B14F-4D97-AF65-F5344CB8AC3E}">
        <p14:creationId xmlns:p14="http://schemas.microsoft.com/office/powerpoint/2010/main" val="39493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fr-FR" sz="4000" dirty="0"/>
              <a:t>Main </a:t>
            </a:r>
            <a:r>
              <a:rPr lang="fr-FR" sz="4000" dirty="0" err="1"/>
              <a:t>reasons</a:t>
            </a:r>
            <a:r>
              <a:rPr lang="fr-FR" sz="4000" dirty="0"/>
              <a:t> for the (rare) dissatisfaction </a:t>
            </a:r>
            <a:r>
              <a:rPr lang="fr-FR" sz="4000" dirty="0" err="1"/>
              <a:t>with</a:t>
            </a:r>
            <a:r>
              <a:rPr lang="fr-FR" sz="4000" dirty="0"/>
              <a:t> the </a:t>
            </a:r>
            <a:r>
              <a:rPr lang="fr-FR" sz="4000" dirty="0" err="1"/>
              <a:t>quality</a:t>
            </a:r>
            <a:r>
              <a:rPr lang="fr-FR" sz="4000" dirty="0"/>
              <a:t> or </a:t>
            </a:r>
            <a:r>
              <a:rPr lang="fr-FR" sz="4000" dirty="0" err="1"/>
              <a:t>requests</a:t>
            </a:r>
            <a:r>
              <a:rPr lang="fr-FR" sz="4000" dirty="0"/>
              <a:t> are not </a:t>
            </a:r>
            <a:r>
              <a:rPr lang="fr-FR" sz="4000" dirty="0" err="1"/>
              <a:t>enough</a:t>
            </a:r>
            <a:r>
              <a:rPr lang="fr-FR" sz="4000" dirty="0"/>
              <a:t> information and </a:t>
            </a:r>
            <a:r>
              <a:rPr lang="fr-FR" sz="4000" dirty="0" err="1"/>
              <a:t>too</a:t>
            </a:r>
            <a:r>
              <a:rPr lang="fr-FR" sz="4000" dirty="0"/>
              <a:t> </a:t>
            </a:r>
            <a:r>
              <a:rPr lang="fr-FR" sz="4000" dirty="0" err="1"/>
              <a:t>impersonal</a:t>
            </a:r>
            <a:r>
              <a:rPr lang="fr-FR" sz="4000" dirty="0"/>
              <a:t> </a:t>
            </a:r>
            <a:r>
              <a:rPr lang="fr-FR" sz="4000" dirty="0" err="1"/>
              <a:t>requests</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33</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78290"/>
            <a:ext cx="10070545" cy="369332"/>
          </a:xfrm>
          <a:prstGeom prst="rect">
            <a:avLst/>
          </a:prstGeom>
        </p:spPr>
        <p:txBody>
          <a:bodyPr wrap="square">
            <a:spAutoFit/>
          </a:bodyPr>
          <a:lstStyle/>
          <a:p>
            <a:r>
              <a:rPr lang="en-US" dirty="0"/>
              <a:t>25 Why have you not been satisfied with the quality of the hosting requests which you have received?</a:t>
            </a:r>
            <a:endParaRPr lang="fr-FR" dirty="0"/>
          </a:p>
        </p:txBody>
      </p:sp>
      <p:pic>
        <p:nvPicPr>
          <p:cNvPr id="6" name="Image 5">
            <a:extLst>
              <a:ext uri="{FF2B5EF4-FFF2-40B4-BE49-F238E27FC236}">
                <a16:creationId xmlns:a16="http://schemas.microsoft.com/office/drawing/2014/main" id="{7E28FC72-218E-4D75-906D-BEDCEE13D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83FD2A2F-480B-427E-908F-FED081A7030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33</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B7D3AC8F-8CB6-4299-862C-7621596A1CE1}"/>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60 </a:t>
            </a:r>
            <a:r>
              <a:rPr lang="fr-FR" sz="1800" dirty="0" err="1">
                <a:solidFill>
                  <a:schemeClr val="bg1"/>
                </a:solidFill>
              </a:rPr>
              <a:t>respondents</a:t>
            </a:r>
            <a:endParaRPr lang="fr-FR" sz="1800" dirty="0">
              <a:solidFill>
                <a:schemeClr val="bg1"/>
              </a:solidFill>
            </a:endParaRPr>
          </a:p>
        </p:txBody>
      </p:sp>
      <p:graphicFrame>
        <p:nvGraphicFramePr>
          <p:cNvPr id="15" name="Objet 14">
            <a:extLst>
              <a:ext uri="{FF2B5EF4-FFF2-40B4-BE49-F238E27FC236}">
                <a16:creationId xmlns:a16="http://schemas.microsoft.com/office/drawing/2014/main" id="{01785BAE-8F76-4DF6-928E-3B4024C2019C}"/>
              </a:ext>
            </a:extLst>
          </p:cNvPr>
          <p:cNvGraphicFramePr>
            <a:graphicFrameLocks noChangeAspect="1"/>
          </p:cNvGraphicFramePr>
          <p:nvPr>
            <p:extLst>
              <p:ext uri="{D42A27DB-BD31-4B8C-83A1-F6EECF244321}">
                <p14:modId xmlns:p14="http://schemas.microsoft.com/office/powerpoint/2010/main" val="761374300"/>
              </p:ext>
            </p:extLst>
          </p:nvPr>
        </p:nvGraphicFramePr>
        <p:xfrm>
          <a:off x="1878245" y="2200274"/>
          <a:ext cx="6931218" cy="4027523"/>
        </p:xfrm>
        <a:graphic>
          <a:graphicData uri="http://schemas.openxmlformats.org/presentationml/2006/ole">
            <mc:AlternateContent xmlns:mc="http://schemas.openxmlformats.org/markup-compatibility/2006">
              <mc:Choice xmlns:v="urn:schemas-microsoft-com:vml" Requires="v">
                <p:oleObj spid="_x0000_s5176" name="Worksheet" r:id="rId4" imgW="7715081" imgH="4483054" progId="Excel.Sheet.12">
                  <p:embed/>
                </p:oleObj>
              </mc:Choice>
              <mc:Fallback>
                <p:oleObj name="Worksheet" r:id="rId4" imgW="7715081" imgH="4483054" progId="Excel.Sheet.12">
                  <p:embed/>
                  <p:pic>
                    <p:nvPicPr>
                      <p:cNvPr id="0" name=""/>
                      <p:cNvPicPr/>
                      <p:nvPr/>
                    </p:nvPicPr>
                    <p:blipFill>
                      <a:blip r:embed="rId5"/>
                      <a:stretch>
                        <a:fillRect/>
                      </a:stretch>
                    </p:blipFill>
                    <p:spPr>
                      <a:xfrm>
                        <a:off x="1878245" y="2200274"/>
                        <a:ext cx="6931218" cy="4027523"/>
                      </a:xfrm>
                      <a:prstGeom prst="rect">
                        <a:avLst/>
                      </a:prstGeom>
                    </p:spPr>
                  </p:pic>
                </p:oleObj>
              </mc:Fallback>
            </mc:AlternateContent>
          </a:graphicData>
        </a:graphic>
      </p:graphicFrame>
    </p:spTree>
    <p:extLst>
      <p:ext uri="{BB962C8B-B14F-4D97-AF65-F5344CB8AC3E}">
        <p14:creationId xmlns:p14="http://schemas.microsoft.com/office/powerpoint/2010/main" val="832546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9748"/>
          </a:xfrm>
        </p:spPr>
        <p:txBody>
          <a:bodyPr>
            <a:noAutofit/>
          </a:bodyPr>
          <a:lstStyle/>
          <a:p>
            <a:r>
              <a:rPr lang="fr-FR" sz="4000" dirty="0"/>
              <a:t>Most have </a:t>
            </a:r>
            <a:r>
              <a:rPr lang="fr-FR" sz="4000" dirty="0" err="1"/>
              <a:t>rejected</a:t>
            </a:r>
            <a:r>
              <a:rPr lang="fr-FR" sz="4000" dirty="0"/>
              <a:t> a </a:t>
            </a:r>
            <a:r>
              <a:rPr lang="fr-FR" sz="4000" dirty="0" err="1"/>
              <a:t>hosting</a:t>
            </a:r>
            <a:r>
              <a:rPr lang="fr-FR" sz="4000" dirty="0"/>
              <a:t> </a:t>
            </a:r>
            <a:r>
              <a:rPr lang="fr-FR" sz="4000" dirty="0" err="1"/>
              <a:t>request</a:t>
            </a:r>
            <a:r>
              <a:rPr lang="fr-FR" sz="4000" dirty="0"/>
              <a:t> over the </a:t>
            </a:r>
            <a:r>
              <a:rPr lang="fr-FR" sz="4000" dirty="0" err="1"/>
              <a:t>past</a:t>
            </a:r>
            <a:r>
              <a:rPr lang="fr-FR" sz="4000" dirty="0"/>
              <a:t> 12 </a:t>
            </a:r>
            <a:r>
              <a:rPr lang="fr-FR" sz="4000" dirty="0" err="1"/>
              <a:t>months</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34</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389440"/>
            <a:ext cx="8163686" cy="369332"/>
          </a:xfrm>
          <a:prstGeom prst="rect">
            <a:avLst/>
          </a:prstGeom>
        </p:spPr>
        <p:txBody>
          <a:bodyPr wrap="square">
            <a:spAutoFit/>
          </a:bodyPr>
          <a:lstStyle/>
          <a:p>
            <a:r>
              <a:rPr lang="en-US" dirty="0"/>
              <a:t>26 Over the past 12 months, have you rejected a hosting request?</a:t>
            </a:r>
            <a:endParaRPr lang="fr-FR" dirty="0"/>
          </a:p>
        </p:txBody>
      </p:sp>
      <p:pic>
        <p:nvPicPr>
          <p:cNvPr id="6" name="Image 5">
            <a:extLst>
              <a:ext uri="{FF2B5EF4-FFF2-40B4-BE49-F238E27FC236}">
                <a16:creationId xmlns:a16="http://schemas.microsoft.com/office/drawing/2014/main" id="{5BC9F706-18A3-4CD7-859E-DEBE35A38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4996B53B-881A-48AE-9442-FAAF0FC45540}"/>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34</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1C67EFC0-0311-4719-93BB-DD4D71E3CE2E}"/>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501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C88529F3-1BDC-4845-8CD6-8B9FBAF46650}"/>
              </a:ext>
            </a:extLst>
          </p:cNvPr>
          <p:cNvPicPr>
            <a:picLocks noChangeAspect="1"/>
          </p:cNvPicPr>
          <p:nvPr/>
        </p:nvPicPr>
        <p:blipFill>
          <a:blip r:embed="rId3"/>
          <a:stretch>
            <a:fillRect/>
          </a:stretch>
        </p:blipFill>
        <p:spPr>
          <a:xfrm>
            <a:off x="1817649" y="1658632"/>
            <a:ext cx="7984005" cy="4396479"/>
          </a:xfrm>
          <a:prstGeom prst="rect">
            <a:avLst/>
          </a:prstGeom>
        </p:spPr>
      </p:pic>
    </p:spTree>
    <p:extLst>
      <p:ext uri="{BB962C8B-B14F-4D97-AF65-F5344CB8AC3E}">
        <p14:creationId xmlns:p14="http://schemas.microsoft.com/office/powerpoint/2010/main" val="2557218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746092"/>
          </a:xfrm>
        </p:spPr>
        <p:txBody>
          <a:bodyPr>
            <a:noAutofit/>
          </a:bodyPr>
          <a:lstStyle/>
          <a:p>
            <a:r>
              <a:rPr lang="fr-FR" sz="4000" dirty="0"/>
              <a:t>Few </a:t>
            </a:r>
            <a:r>
              <a:rPr lang="fr-FR" sz="4000" dirty="0" err="1"/>
              <a:t>say</a:t>
            </a:r>
            <a:r>
              <a:rPr lang="fr-FR" sz="4000" dirty="0"/>
              <a:t> </a:t>
            </a:r>
            <a:r>
              <a:rPr lang="fr-FR" sz="4000" dirty="0" err="1"/>
              <a:t>they</a:t>
            </a:r>
            <a:r>
              <a:rPr lang="fr-FR" sz="4000" dirty="0"/>
              <a:t> have </a:t>
            </a:r>
            <a:r>
              <a:rPr lang="fr-FR" sz="4000" dirty="0" err="1"/>
              <a:t>ignored</a:t>
            </a:r>
            <a:r>
              <a:rPr lang="fr-FR" sz="4000" dirty="0"/>
              <a:t> a </a:t>
            </a:r>
            <a:r>
              <a:rPr lang="fr-FR" sz="4000" dirty="0" err="1"/>
              <a:t>hosting</a:t>
            </a:r>
            <a:r>
              <a:rPr lang="fr-FR" sz="4000" dirty="0"/>
              <a:t> </a:t>
            </a:r>
            <a:r>
              <a:rPr lang="fr-FR" sz="4000" dirty="0" err="1"/>
              <a:t>request</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35</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2" y="6389442"/>
            <a:ext cx="8163686" cy="369332"/>
          </a:xfrm>
          <a:prstGeom prst="rect">
            <a:avLst/>
          </a:prstGeom>
        </p:spPr>
        <p:txBody>
          <a:bodyPr wrap="square">
            <a:spAutoFit/>
          </a:bodyPr>
          <a:lstStyle/>
          <a:p>
            <a:r>
              <a:rPr lang="en-US" dirty="0"/>
              <a:t>27 Over the past 12 months, have you ignored/not replied to a hosting request?</a:t>
            </a:r>
            <a:endParaRPr lang="fr-FR" dirty="0"/>
          </a:p>
        </p:txBody>
      </p:sp>
      <p:pic>
        <p:nvPicPr>
          <p:cNvPr id="6" name="Image 5">
            <a:extLst>
              <a:ext uri="{FF2B5EF4-FFF2-40B4-BE49-F238E27FC236}">
                <a16:creationId xmlns:a16="http://schemas.microsoft.com/office/drawing/2014/main" id="{1EBF0C11-6976-43A6-8A52-A7190D077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DD2D611E-7DB7-4713-A74B-7F78C74EE594}"/>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35</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7033966A-53CC-4099-AAA9-2564C1DCDB2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501 </a:t>
            </a:r>
            <a:r>
              <a:rPr lang="fr-FR" sz="1800" dirty="0" err="1">
                <a:solidFill>
                  <a:schemeClr val="bg1"/>
                </a:solidFill>
              </a:rPr>
              <a:t>respondents</a:t>
            </a:r>
            <a:endParaRPr lang="fr-FR" sz="1800" dirty="0">
              <a:solidFill>
                <a:schemeClr val="bg1"/>
              </a:solidFill>
            </a:endParaRPr>
          </a:p>
        </p:txBody>
      </p:sp>
      <p:pic>
        <p:nvPicPr>
          <p:cNvPr id="4" name="Image 3">
            <a:extLst>
              <a:ext uri="{FF2B5EF4-FFF2-40B4-BE49-F238E27FC236}">
                <a16:creationId xmlns:a16="http://schemas.microsoft.com/office/drawing/2014/main" id="{EA1F8635-7863-4E2A-B0B4-D9F92DA6AFE2}"/>
              </a:ext>
            </a:extLst>
          </p:cNvPr>
          <p:cNvPicPr>
            <a:picLocks noChangeAspect="1"/>
          </p:cNvPicPr>
          <p:nvPr/>
        </p:nvPicPr>
        <p:blipFill>
          <a:blip r:embed="rId3"/>
          <a:stretch>
            <a:fillRect/>
          </a:stretch>
        </p:blipFill>
        <p:spPr>
          <a:xfrm>
            <a:off x="1172733" y="1303503"/>
            <a:ext cx="8584583" cy="4727193"/>
          </a:xfrm>
          <a:prstGeom prst="rect">
            <a:avLst/>
          </a:prstGeom>
        </p:spPr>
      </p:pic>
    </p:spTree>
    <p:extLst>
      <p:ext uri="{BB962C8B-B14F-4D97-AF65-F5344CB8AC3E}">
        <p14:creationId xmlns:p14="http://schemas.microsoft.com/office/powerpoint/2010/main" val="229221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21779"/>
          </a:xfrm>
        </p:spPr>
        <p:txBody>
          <a:bodyPr>
            <a:noAutofit/>
          </a:bodyPr>
          <a:lstStyle/>
          <a:p>
            <a:r>
              <a:rPr lang="fr-FR" sz="4000" dirty="0"/>
              <a:t>For the few </a:t>
            </a:r>
            <a:r>
              <a:rPr lang="fr-FR" sz="4000" dirty="0" err="1"/>
              <a:t>who</a:t>
            </a:r>
            <a:r>
              <a:rPr lang="fr-FR" sz="4000" dirty="0"/>
              <a:t> </a:t>
            </a:r>
            <a:r>
              <a:rPr lang="fr-FR" sz="4000" dirty="0" err="1"/>
              <a:t>say</a:t>
            </a:r>
            <a:r>
              <a:rPr lang="fr-FR" sz="4000" dirty="0"/>
              <a:t> </a:t>
            </a:r>
            <a:r>
              <a:rPr lang="fr-FR" sz="4000" dirty="0" err="1"/>
              <a:t>they</a:t>
            </a:r>
            <a:r>
              <a:rPr lang="fr-FR" sz="4000" dirty="0"/>
              <a:t> have </a:t>
            </a:r>
            <a:r>
              <a:rPr lang="fr-FR" sz="4000" dirty="0" err="1"/>
              <a:t>ignored</a:t>
            </a:r>
            <a:r>
              <a:rPr lang="fr-FR" sz="4000" dirty="0"/>
              <a:t> a </a:t>
            </a:r>
            <a:r>
              <a:rPr lang="fr-FR" sz="4000" dirty="0" err="1"/>
              <a:t>hosting</a:t>
            </a:r>
            <a:r>
              <a:rPr lang="fr-FR" sz="4000" dirty="0"/>
              <a:t> </a:t>
            </a:r>
            <a:r>
              <a:rPr lang="fr-FR" sz="4000" dirty="0" err="1"/>
              <a:t>request</a:t>
            </a:r>
            <a:r>
              <a:rPr lang="fr-FR" sz="4000" dirty="0"/>
              <a:t>, the main </a:t>
            </a:r>
            <a:r>
              <a:rPr lang="fr-FR" sz="4000" dirty="0" err="1"/>
              <a:t>reasons</a:t>
            </a:r>
            <a:r>
              <a:rPr lang="fr-FR" sz="4000" dirty="0"/>
              <a:t> </a:t>
            </a:r>
            <a:r>
              <a:rPr lang="fr-FR" sz="4000" dirty="0" err="1"/>
              <a:t>given</a:t>
            </a:r>
            <a:r>
              <a:rPr lang="fr-FR" sz="4000" dirty="0"/>
              <a:t> are:</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36</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78289"/>
            <a:ext cx="8520525" cy="369332"/>
          </a:xfrm>
          <a:prstGeom prst="rect">
            <a:avLst/>
          </a:prstGeom>
        </p:spPr>
        <p:txBody>
          <a:bodyPr wrap="square">
            <a:spAutoFit/>
          </a:bodyPr>
          <a:lstStyle/>
          <a:p>
            <a:r>
              <a:rPr lang="en-US" dirty="0"/>
              <a:t>28 Why did you not reply to certain requests? Please select all the reasons which apply:</a:t>
            </a:r>
            <a:endParaRPr lang="fr-FR" dirty="0"/>
          </a:p>
        </p:txBody>
      </p:sp>
      <p:pic>
        <p:nvPicPr>
          <p:cNvPr id="7" name="Image 6">
            <a:extLst>
              <a:ext uri="{FF2B5EF4-FFF2-40B4-BE49-F238E27FC236}">
                <a16:creationId xmlns:a16="http://schemas.microsoft.com/office/drawing/2014/main" id="{1E2351DC-4CEA-4FEC-A33D-946328A31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B5FB6F5B-ED70-4A83-9610-A6015CE4C42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36</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2007AD97-5F98-4953-B4DC-762BD5597C22}"/>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108 </a:t>
            </a:r>
            <a:r>
              <a:rPr lang="fr-FR" sz="1800" dirty="0" err="1">
                <a:solidFill>
                  <a:schemeClr val="bg1"/>
                </a:solidFill>
              </a:rPr>
              <a:t>respondents</a:t>
            </a:r>
            <a:endParaRPr lang="fr-FR" sz="1800" dirty="0">
              <a:solidFill>
                <a:schemeClr val="bg1"/>
              </a:solidFill>
            </a:endParaRPr>
          </a:p>
        </p:txBody>
      </p:sp>
      <p:grpSp>
        <p:nvGrpSpPr>
          <p:cNvPr id="20" name="Groupe 19">
            <a:extLst>
              <a:ext uri="{FF2B5EF4-FFF2-40B4-BE49-F238E27FC236}">
                <a16:creationId xmlns:a16="http://schemas.microsoft.com/office/drawing/2014/main" id="{3E75B9B7-D276-4802-B122-55D39C1EFC68}"/>
              </a:ext>
            </a:extLst>
          </p:cNvPr>
          <p:cNvGrpSpPr/>
          <p:nvPr/>
        </p:nvGrpSpPr>
        <p:grpSpPr>
          <a:xfrm>
            <a:off x="1048882" y="1864666"/>
            <a:ext cx="10072987" cy="4363130"/>
            <a:chOff x="1048882" y="1864666"/>
            <a:chExt cx="10072987" cy="4363130"/>
          </a:xfrm>
        </p:grpSpPr>
        <p:grpSp>
          <p:nvGrpSpPr>
            <p:cNvPr id="12" name="Groupe 11">
              <a:extLst>
                <a:ext uri="{FF2B5EF4-FFF2-40B4-BE49-F238E27FC236}">
                  <a16:creationId xmlns:a16="http://schemas.microsoft.com/office/drawing/2014/main" id="{6AF49144-F715-4897-93B6-BFC584316289}"/>
                </a:ext>
              </a:extLst>
            </p:cNvPr>
            <p:cNvGrpSpPr/>
            <p:nvPr/>
          </p:nvGrpSpPr>
          <p:grpSpPr>
            <a:xfrm>
              <a:off x="4512269" y="1864666"/>
              <a:ext cx="6609600" cy="4363130"/>
              <a:chOff x="4512269" y="1864666"/>
              <a:chExt cx="6609600" cy="4363130"/>
            </a:xfrm>
          </p:grpSpPr>
          <p:pic>
            <p:nvPicPr>
              <p:cNvPr id="4" name="Image 3">
                <a:extLst>
                  <a:ext uri="{FF2B5EF4-FFF2-40B4-BE49-F238E27FC236}">
                    <a16:creationId xmlns:a16="http://schemas.microsoft.com/office/drawing/2014/main" id="{C8FFEED5-D061-4BA4-B756-040D9BAE55CE}"/>
                  </a:ext>
                </a:extLst>
              </p:cNvPr>
              <p:cNvPicPr>
                <a:picLocks noChangeAspect="1"/>
              </p:cNvPicPr>
              <p:nvPr/>
            </p:nvPicPr>
            <p:blipFill>
              <a:blip r:embed="rId3"/>
              <a:stretch>
                <a:fillRect/>
              </a:stretch>
            </p:blipFill>
            <p:spPr>
              <a:xfrm>
                <a:off x="4527393" y="1864666"/>
                <a:ext cx="6594476" cy="4363130"/>
              </a:xfrm>
              <a:prstGeom prst="rect">
                <a:avLst/>
              </a:prstGeom>
            </p:spPr>
          </p:pic>
          <p:sp>
            <p:nvSpPr>
              <p:cNvPr id="11" name="ZoneTexte 10">
                <a:extLst>
                  <a:ext uri="{FF2B5EF4-FFF2-40B4-BE49-F238E27FC236}">
                    <a16:creationId xmlns:a16="http://schemas.microsoft.com/office/drawing/2014/main" id="{9E98E644-115E-4BC7-B0D9-17D7DB64FE3B}"/>
                  </a:ext>
                </a:extLst>
              </p:cNvPr>
              <p:cNvSpPr txBox="1"/>
              <p:nvPr/>
            </p:nvSpPr>
            <p:spPr>
              <a:xfrm>
                <a:off x="4512269" y="2163337"/>
                <a:ext cx="260453" cy="3780263"/>
              </a:xfrm>
              <a:prstGeom prst="rect">
                <a:avLst/>
              </a:prstGeom>
              <a:solidFill>
                <a:schemeClr val="bg1"/>
              </a:solidFill>
            </p:spPr>
            <p:txBody>
              <a:bodyPr wrap="square" rtlCol="0">
                <a:spAutoFit/>
              </a:bodyPr>
              <a:lstStyle/>
              <a:p>
                <a:endParaRPr lang="fr-FR" dirty="0"/>
              </a:p>
            </p:txBody>
          </p:sp>
        </p:grpSp>
        <p:sp>
          <p:nvSpPr>
            <p:cNvPr id="10" name="Rectangle 9">
              <a:extLst>
                <a:ext uri="{FF2B5EF4-FFF2-40B4-BE49-F238E27FC236}">
                  <a16:creationId xmlns:a16="http://schemas.microsoft.com/office/drawing/2014/main" id="{84FB158F-DD33-41D9-B416-20CD094CD662}"/>
                </a:ext>
              </a:extLst>
            </p:cNvPr>
            <p:cNvSpPr/>
            <p:nvPr/>
          </p:nvSpPr>
          <p:spPr>
            <a:xfrm>
              <a:off x="2193362" y="2341832"/>
              <a:ext cx="2579360" cy="369332"/>
            </a:xfrm>
            <a:prstGeom prst="rect">
              <a:avLst/>
            </a:prstGeom>
          </p:spPr>
          <p:txBody>
            <a:bodyPr wrap="none">
              <a:spAutoFit/>
            </a:bodyPr>
            <a:lstStyle/>
            <a:p>
              <a:pPr algn="r"/>
              <a:r>
                <a:rPr lang="en-US" u="sng" dirty="0">
                  <a:solidFill>
                    <a:srgbClr val="3456D4"/>
                  </a:solidFill>
                </a:rPr>
                <a:t>I didn't like the request(s)</a:t>
              </a:r>
              <a:endParaRPr lang="fr-FR" u="sng" dirty="0">
                <a:solidFill>
                  <a:srgbClr val="3456D4"/>
                </a:solidFill>
              </a:endParaRPr>
            </a:p>
          </p:txBody>
        </p:sp>
        <p:sp>
          <p:nvSpPr>
            <p:cNvPr id="13" name="Rectangle 12">
              <a:extLst>
                <a:ext uri="{FF2B5EF4-FFF2-40B4-BE49-F238E27FC236}">
                  <a16:creationId xmlns:a16="http://schemas.microsoft.com/office/drawing/2014/main" id="{B0128CA9-07F7-468B-B2D7-CA0AE9749D47}"/>
                </a:ext>
              </a:extLst>
            </p:cNvPr>
            <p:cNvSpPr/>
            <p:nvPr/>
          </p:nvSpPr>
          <p:spPr>
            <a:xfrm>
              <a:off x="2297301" y="2861657"/>
              <a:ext cx="2475421" cy="369332"/>
            </a:xfrm>
            <a:prstGeom prst="rect">
              <a:avLst/>
            </a:prstGeom>
          </p:spPr>
          <p:txBody>
            <a:bodyPr wrap="none">
              <a:spAutoFit/>
            </a:bodyPr>
            <a:lstStyle/>
            <a:p>
              <a:r>
                <a:rPr lang="en-US" dirty="0"/>
                <a:t>I didn't like the profile(s)</a:t>
              </a:r>
              <a:endParaRPr lang="fr-FR" dirty="0"/>
            </a:p>
          </p:txBody>
        </p:sp>
        <p:sp>
          <p:nvSpPr>
            <p:cNvPr id="14" name="Rectangle 13">
              <a:extLst>
                <a:ext uri="{FF2B5EF4-FFF2-40B4-BE49-F238E27FC236}">
                  <a16:creationId xmlns:a16="http://schemas.microsoft.com/office/drawing/2014/main" id="{2715D610-0901-4549-B766-119C16A15CD0}"/>
                </a:ext>
              </a:extLst>
            </p:cNvPr>
            <p:cNvSpPr/>
            <p:nvPr/>
          </p:nvSpPr>
          <p:spPr>
            <a:xfrm>
              <a:off x="2175664" y="3383661"/>
              <a:ext cx="2597058" cy="369332"/>
            </a:xfrm>
            <a:prstGeom prst="rect">
              <a:avLst/>
            </a:prstGeom>
          </p:spPr>
          <p:txBody>
            <a:bodyPr wrap="none">
              <a:spAutoFit/>
            </a:bodyPr>
            <a:lstStyle/>
            <a:p>
              <a:r>
                <a:rPr lang="en-US" u="sng" dirty="0">
                  <a:solidFill>
                    <a:srgbClr val="FF9966"/>
                  </a:solidFill>
                </a:rPr>
                <a:t>I didn't have time to reply</a:t>
              </a:r>
              <a:endParaRPr lang="fr-FR" u="sng" dirty="0">
                <a:solidFill>
                  <a:srgbClr val="FF9966"/>
                </a:solidFill>
              </a:endParaRPr>
            </a:p>
          </p:txBody>
        </p:sp>
        <p:sp>
          <p:nvSpPr>
            <p:cNvPr id="15" name="Rectangle 14">
              <a:extLst>
                <a:ext uri="{FF2B5EF4-FFF2-40B4-BE49-F238E27FC236}">
                  <a16:creationId xmlns:a16="http://schemas.microsoft.com/office/drawing/2014/main" id="{C3CCD67C-9C5F-464B-92BB-E418E898D4B1}"/>
                </a:ext>
              </a:extLst>
            </p:cNvPr>
            <p:cNvSpPr/>
            <p:nvPr/>
          </p:nvSpPr>
          <p:spPr>
            <a:xfrm>
              <a:off x="3132978" y="3903486"/>
              <a:ext cx="1639744" cy="369332"/>
            </a:xfrm>
            <a:prstGeom prst="rect">
              <a:avLst/>
            </a:prstGeom>
          </p:spPr>
          <p:txBody>
            <a:bodyPr wrap="none">
              <a:spAutoFit/>
            </a:bodyPr>
            <a:lstStyle/>
            <a:p>
              <a:r>
                <a:rPr lang="fr-FR" u="sng" dirty="0">
                  <a:solidFill>
                    <a:srgbClr val="339933"/>
                  </a:solidFill>
                </a:rPr>
                <a:t>I </a:t>
              </a:r>
              <a:r>
                <a:rPr lang="fr-FR" u="sng" dirty="0" err="1">
                  <a:solidFill>
                    <a:srgbClr val="339933"/>
                  </a:solidFill>
                </a:rPr>
                <a:t>forgot</a:t>
              </a:r>
              <a:r>
                <a:rPr lang="fr-FR" u="sng" dirty="0">
                  <a:solidFill>
                    <a:srgbClr val="339933"/>
                  </a:solidFill>
                </a:rPr>
                <a:t> to </a:t>
              </a:r>
              <a:r>
                <a:rPr lang="fr-FR" u="sng" dirty="0" err="1">
                  <a:solidFill>
                    <a:srgbClr val="339933"/>
                  </a:solidFill>
                </a:rPr>
                <a:t>reply</a:t>
              </a:r>
              <a:endParaRPr lang="fr-FR" u="sng" dirty="0">
                <a:solidFill>
                  <a:srgbClr val="339933"/>
                </a:solidFill>
              </a:endParaRPr>
            </a:p>
          </p:txBody>
        </p:sp>
        <p:sp>
          <p:nvSpPr>
            <p:cNvPr id="16" name="Rectangle 15">
              <a:extLst>
                <a:ext uri="{FF2B5EF4-FFF2-40B4-BE49-F238E27FC236}">
                  <a16:creationId xmlns:a16="http://schemas.microsoft.com/office/drawing/2014/main" id="{F5E33BDE-FD19-488C-B0A7-8F9564EE5F04}"/>
                </a:ext>
              </a:extLst>
            </p:cNvPr>
            <p:cNvSpPr/>
            <p:nvPr/>
          </p:nvSpPr>
          <p:spPr>
            <a:xfrm>
              <a:off x="2066788" y="4431203"/>
              <a:ext cx="2705934" cy="369332"/>
            </a:xfrm>
            <a:prstGeom prst="rect">
              <a:avLst/>
            </a:prstGeom>
          </p:spPr>
          <p:txBody>
            <a:bodyPr wrap="none">
              <a:spAutoFit/>
            </a:bodyPr>
            <a:lstStyle/>
            <a:p>
              <a:r>
                <a:rPr lang="en-US" dirty="0"/>
                <a:t>I didn't know what to reply</a:t>
              </a:r>
              <a:endParaRPr lang="fr-FR" dirty="0"/>
            </a:p>
          </p:txBody>
        </p:sp>
        <p:sp>
          <p:nvSpPr>
            <p:cNvPr id="17" name="Rectangle 16">
              <a:extLst>
                <a:ext uri="{FF2B5EF4-FFF2-40B4-BE49-F238E27FC236}">
                  <a16:creationId xmlns:a16="http://schemas.microsoft.com/office/drawing/2014/main" id="{76780DEF-3C2A-47F9-92D6-3DABC0387D90}"/>
                </a:ext>
              </a:extLst>
            </p:cNvPr>
            <p:cNvSpPr/>
            <p:nvPr/>
          </p:nvSpPr>
          <p:spPr>
            <a:xfrm>
              <a:off x="1048882" y="4970277"/>
              <a:ext cx="3723840" cy="369332"/>
            </a:xfrm>
            <a:prstGeom prst="rect">
              <a:avLst/>
            </a:prstGeom>
          </p:spPr>
          <p:txBody>
            <a:bodyPr wrap="none">
              <a:spAutoFit/>
            </a:bodyPr>
            <a:lstStyle/>
            <a:p>
              <a:r>
                <a:rPr lang="en-US" dirty="0"/>
                <a:t>I didn't think it was necessary to reply</a:t>
              </a:r>
              <a:endParaRPr lang="fr-FR" dirty="0"/>
            </a:p>
          </p:txBody>
        </p:sp>
        <p:sp>
          <p:nvSpPr>
            <p:cNvPr id="18" name="Rectangle 17">
              <a:extLst>
                <a:ext uri="{FF2B5EF4-FFF2-40B4-BE49-F238E27FC236}">
                  <a16:creationId xmlns:a16="http://schemas.microsoft.com/office/drawing/2014/main" id="{59BF7EA9-440B-4D7C-B696-84C20E0CE11B}"/>
                </a:ext>
              </a:extLst>
            </p:cNvPr>
            <p:cNvSpPr/>
            <p:nvPr/>
          </p:nvSpPr>
          <p:spPr>
            <a:xfrm>
              <a:off x="4041432" y="5524744"/>
              <a:ext cx="731290" cy="369332"/>
            </a:xfrm>
            <a:prstGeom prst="rect">
              <a:avLst/>
            </a:prstGeom>
          </p:spPr>
          <p:txBody>
            <a:bodyPr wrap="none">
              <a:spAutoFit/>
            </a:bodyPr>
            <a:lstStyle/>
            <a:p>
              <a:r>
                <a:rPr lang="fr-FR" dirty="0" err="1"/>
                <a:t>Other</a:t>
              </a:r>
              <a:endParaRPr lang="fr-FR" dirty="0"/>
            </a:p>
          </p:txBody>
        </p:sp>
      </p:grpSp>
      <p:sp>
        <p:nvSpPr>
          <p:cNvPr id="19" name="ZoneTexte 18">
            <a:extLst>
              <a:ext uri="{FF2B5EF4-FFF2-40B4-BE49-F238E27FC236}">
                <a16:creationId xmlns:a16="http://schemas.microsoft.com/office/drawing/2014/main" id="{95518359-296A-4A71-9C5F-3B6B3348CEED}"/>
              </a:ext>
            </a:extLst>
          </p:cNvPr>
          <p:cNvSpPr txBox="1"/>
          <p:nvPr/>
        </p:nvSpPr>
        <p:spPr>
          <a:xfrm>
            <a:off x="8820615" y="2163337"/>
            <a:ext cx="2408663" cy="4064459"/>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297617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30356"/>
          </a:xfrm>
        </p:spPr>
        <p:txBody>
          <a:bodyPr>
            <a:noAutofit/>
          </a:bodyPr>
          <a:lstStyle/>
          <a:p>
            <a:r>
              <a:rPr lang="fr-FR" sz="4000" dirty="0"/>
              <a:t>82% use </a:t>
            </a:r>
            <a:r>
              <a:rPr lang="fr-FR" sz="4000" dirty="0" err="1"/>
              <a:t>other</a:t>
            </a:r>
            <a:r>
              <a:rPr lang="fr-FR" sz="4000" dirty="0"/>
              <a:t> </a:t>
            </a:r>
            <a:r>
              <a:rPr lang="fr-FR" sz="4000" dirty="0" err="1"/>
              <a:t>hospitality</a:t>
            </a:r>
            <a:r>
              <a:rPr lang="fr-FR" sz="4000" dirty="0"/>
              <a:t> </a:t>
            </a:r>
            <a:r>
              <a:rPr lang="fr-FR" sz="4000" dirty="0" err="1"/>
              <a:t>websites</a:t>
            </a:r>
            <a:r>
              <a:rPr lang="fr-FR" sz="4000" dirty="0"/>
              <a:t>, </a:t>
            </a:r>
            <a:r>
              <a:rPr lang="fr-FR" sz="4000" dirty="0" err="1"/>
              <a:t>almost</a:t>
            </a:r>
            <a:r>
              <a:rPr lang="fr-FR" sz="4000" dirty="0"/>
              <a:t> all of </a:t>
            </a:r>
            <a:r>
              <a:rPr lang="fr-FR" sz="4000" dirty="0" err="1"/>
              <a:t>these</a:t>
            </a:r>
            <a:r>
              <a:rPr lang="fr-FR" sz="4000" dirty="0"/>
              <a:t> use </a:t>
            </a:r>
            <a:r>
              <a:rPr lang="fr-FR" sz="4000" dirty="0" err="1"/>
              <a:t>CouchSurfing</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37</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110662"/>
            <a:ext cx="8520525" cy="646331"/>
          </a:xfrm>
          <a:prstGeom prst="rect">
            <a:avLst/>
          </a:prstGeom>
        </p:spPr>
        <p:txBody>
          <a:bodyPr wrap="square">
            <a:spAutoFit/>
          </a:bodyPr>
          <a:lstStyle/>
          <a:p>
            <a:r>
              <a:rPr lang="en-US" dirty="0"/>
              <a:t>29 Which of these other hospitality websites do you use at least from time to time? Please select all which apply:</a:t>
            </a:r>
            <a:endParaRPr lang="fr-FR" dirty="0"/>
          </a:p>
        </p:txBody>
      </p:sp>
      <p:pic>
        <p:nvPicPr>
          <p:cNvPr id="6" name="Image 5">
            <a:extLst>
              <a:ext uri="{FF2B5EF4-FFF2-40B4-BE49-F238E27FC236}">
                <a16:creationId xmlns:a16="http://schemas.microsoft.com/office/drawing/2014/main" id="{BDF3F7A6-45A8-4119-8831-2237C39D5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61B61A6F-574B-4156-A706-CAE64937A19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37</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782DCD5E-5407-441B-9343-96FE23B4A9C3}"/>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9" name="Image 8">
            <a:extLst>
              <a:ext uri="{FF2B5EF4-FFF2-40B4-BE49-F238E27FC236}">
                <a16:creationId xmlns:a16="http://schemas.microsoft.com/office/drawing/2014/main" id="{3E9B67B1-5D7B-4DA7-9AB4-E245F78D365F}"/>
              </a:ext>
            </a:extLst>
          </p:cNvPr>
          <p:cNvPicPr>
            <a:picLocks noChangeAspect="1"/>
          </p:cNvPicPr>
          <p:nvPr/>
        </p:nvPicPr>
        <p:blipFill>
          <a:blip r:embed="rId3"/>
          <a:stretch>
            <a:fillRect/>
          </a:stretch>
        </p:blipFill>
        <p:spPr>
          <a:xfrm>
            <a:off x="2112382" y="1787767"/>
            <a:ext cx="6187198" cy="4064140"/>
          </a:xfrm>
          <a:prstGeom prst="rect">
            <a:avLst/>
          </a:prstGeom>
        </p:spPr>
      </p:pic>
    </p:spTree>
    <p:extLst>
      <p:ext uri="{BB962C8B-B14F-4D97-AF65-F5344CB8AC3E}">
        <p14:creationId xmlns:p14="http://schemas.microsoft.com/office/powerpoint/2010/main" val="3786638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fr-FR" sz="4000" dirty="0"/>
              <a:t>The satisfaction </a:t>
            </a:r>
            <a:r>
              <a:rPr lang="fr-FR" sz="4000" dirty="0" err="1"/>
              <a:t>with</a:t>
            </a:r>
            <a:r>
              <a:rPr lang="fr-FR" sz="4000" dirty="0"/>
              <a:t> BeWelcome </a:t>
            </a:r>
            <a:r>
              <a:rPr lang="fr-FR" sz="4000" dirty="0" err="1"/>
              <a:t>is</a:t>
            </a:r>
            <a:r>
              <a:rPr lang="fr-FR" sz="4000" dirty="0"/>
              <a:t> </a:t>
            </a:r>
            <a:r>
              <a:rPr lang="fr-FR" sz="4000" dirty="0" err="1"/>
              <a:t>similar</a:t>
            </a:r>
            <a:r>
              <a:rPr lang="fr-FR" sz="4000" dirty="0"/>
              <a:t> as </a:t>
            </a:r>
            <a:r>
              <a:rPr lang="fr-FR" sz="4000" dirty="0" err="1"/>
              <a:t>with</a:t>
            </a:r>
            <a:r>
              <a:rPr lang="fr-FR" sz="4000" dirty="0"/>
              <a:t> the </a:t>
            </a:r>
            <a:r>
              <a:rPr lang="fr-FR" sz="4000" dirty="0" err="1"/>
              <a:t>other</a:t>
            </a:r>
            <a:r>
              <a:rPr lang="fr-FR" sz="4000" dirty="0"/>
              <a:t> </a:t>
            </a:r>
            <a:r>
              <a:rPr lang="fr-FR" sz="4000" dirty="0" err="1"/>
              <a:t>hospitality</a:t>
            </a:r>
            <a:r>
              <a:rPr lang="fr-FR" sz="4000" dirty="0"/>
              <a:t> </a:t>
            </a:r>
            <a:r>
              <a:rPr lang="fr-FR" sz="4000" dirty="0" err="1"/>
              <a:t>websites</a:t>
            </a:r>
            <a:r>
              <a:rPr lang="fr-FR" sz="4000" dirty="0"/>
              <a:t> </a:t>
            </a:r>
            <a:r>
              <a:rPr lang="fr-FR" sz="4000" dirty="0" err="1"/>
              <a:t>which</a:t>
            </a:r>
            <a:r>
              <a:rPr lang="fr-FR" sz="4000" dirty="0"/>
              <a:t> </a:t>
            </a:r>
            <a:r>
              <a:rPr lang="fr-FR" sz="4000" dirty="0" err="1"/>
              <a:t>respondents</a:t>
            </a:r>
            <a:r>
              <a:rPr lang="fr-FR" sz="4000" dirty="0"/>
              <a:t> use</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38</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780330" cy="369332"/>
          </a:xfrm>
          <a:prstGeom prst="rect">
            <a:avLst/>
          </a:prstGeom>
        </p:spPr>
        <p:txBody>
          <a:bodyPr wrap="square">
            <a:spAutoFit/>
          </a:bodyPr>
          <a:lstStyle/>
          <a:p>
            <a:r>
              <a:rPr lang="en-US" dirty="0"/>
              <a:t>30 How do you rate BeWelcome compared with the other hospitality website(s) which you use?</a:t>
            </a:r>
            <a:endParaRPr lang="fr-FR" dirty="0"/>
          </a:p>
        </p:txBody>
      </p:sp>
      <p:pic>
        <p:nvPicPr>
          <p:cNvPr id="7" name="Image 6">
            <a:extLst>
              <a:ext uri="{FF2B5EF4-FFF2-40B4-BE49-F238E27FC236}">
                <a16:creationId xmlns:a16="http://schemas.microsoft.com/office/drawing/2014/main" id="{5F698EED-565A-4D93-A72D-9D0E776B0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C8B8B70D-CEA0-4BF4-BB7D-FAD610352D0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38</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AC1E4917-2AFF-4180-8C08-5D8A7163FC8D}"/>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700 </a:t>
            </a:r>
            <a:r>
              <a:rPr lang="fr-FR" sz="1800" dirty="0" err="1">
                <a:solidFill>
                  <a:schemeClr val="bg1"/>
                </a:solidFill>
              </a:rPr>
              <a:t>respondents</a:t>
            </a:r>
            <a:endParaRPr lang="fr-FR" sz="1800" dirty="0">
              <a:solidFill>
                <a:schemeClr val="bg1"/>
              </a:solidFill>
            </a:endParaRPr>
          </a:p>
        </p:txBody>
      </p:sp>
      <p:pic>
        <p:nvPicPr>
          <p:cNvPr id="10" name="Image 9">
            <a:extLst>
              <a:ext uri="{FF2B5EF4-FFF2-40B4-BE49-F238E27FC236}">
                <a16:creationId xmlns:a16="http://schemas.microsoft.com/office/drawing/2014/main" id="{59C65658-7849-41DB-B1B5-AF7C56013CA8}"/>
              </a:ext>
            </a:extLst>
          </p:cNvPr>
          <p:cNvPicPr>
            <a:picLocks noChangeAspect="1"/>
          </p:cNvPicPr>
          <p:nvPr/>
        </p:nvPicPr>
        <p:blipFill>
          <a:blip r:embed="rId3"/>
          <a:stretch>
            <a:fillRect/>
          </a:stretch>
        </p:blipFill>
        <p:spPr>
          <a:xfrm>
            <a:off x="1973766" y="2125909"/>
            <a:ext cx="6590370" cy="4001296"/>
          </a:xfrm>
          <a:prstGeom prst="rect">
            <a:avLst/>
          </a:prstGeom>
        </p:spPr>
      </p:pic>
    </p:spTree>
    <p:extLst>
      <p:ext uri="{BB962C8B-B14F-4D97-AF65-F5344CB8AC3E}">
        <p14:creationId xmlns:p14="http://schemas.microsoft.com/office/powerpoint/2010/main" val="823735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70237"/>
          </a:xfrm>
        </p:spPr>
        <p:txBody>
          <a:bodyPr>
            <a:noAutofit/>
          </a:bodyPr>
          <a:lstStyle/>
          <a:p>
            <a:r>
              <a:rPr lang="fr-FR" sz="4000" dirty="0"/>
              <a:t>The satisfaction of Couchsurfing </a:t>
            </a:r>
            <a:r>
              <a:rPr lang="fr-FR" sz="4000" dirty="0" err="1"/>
              <a:t>users</a:t>
            </a:r>
            <a:r>
              <a:rPr lang="fr-FR" sz="4000" dirty="0"/>
              <a:t> </a:t>
            </a:r>
            <a:r>
              <a:rPr lang="fr-FR" sz="4000" dirty="0" err="1"/>
              <a:t>with</a:t>
            </a:r>
            <a:r>
              <a:rPr lang="fr-FR" sz="4000" dirty="0"/>
              <a:t> BW </a:t>
            </a:r>
            <a:r>
              <a:rPr lang="fr-FR" sz="4000" dirty="0" err="1"/>
              <a:t>is</a:t>
            </a:r>
            <a:r>
              <a:rPr lang="fr-FR" sz="4000" dirty="0"/>
              <a:t> </a:t>
            </a:r>
            <a:r>
              <a:rPr lang="fr-FR" sz="4000" dirty="0" err="1"/>
              <a:t>identical</a:t>
            </a:r>
            <a:r>
              <a:rPr lang="fr-FR" sz="4000" dirty="0"/>
              <a:t> </a:t>
            </a:r>
            <a:r>
              <a:rPr lang="fr-FR" sz="4000" dirty="0" err="1"/>
              <a:t>with</a:t>
            </a:r>
            <a:r>
              <a:rPr lang="fr-FR" sz="4000" dirty="0"/>
              <a:t> </a:t>
            </a:r>
            <a:r>
              <a:rPr lang="fr-FR" sz="4000" dirty="0" err="1"/>
              <a:t>that</a:t>
            </a:r>
            <a:r>
              <a:rPr lang="fr-FR" sz="4000" dirty="0"/>
              <a:t> of the </a:t>
            </a:r>
            <a:r>
              <a:rPr lang="fr-FR" sz="4000" dirty="0" err="1"/>
              <a:t>entire</a:t>
            </a:r>
            <a:r>
              <a:rPr lang="fr-FR" sz="4000" dirty="0"/>
              <a:t> </a:t>
            </a:r>
            <a:r>
              <a:rPr lang="fr-FR" sz="4000" dirty="0" err="1"/>
              <a:t>sample</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39</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4"/>
            <a:ext cx="9780330" cy="369332"/>
          </a:xfrm>
          <a:prstGeom prst="rect">
            <a:avLst/>
          </a:prstGeom>
        </p:spPr>
        <p:txBody>
          <a:bodyPr wrap="square">
            <a:spAutoFit/>
          </a:bodyPr>
          <a:lstStyle/>
          <a:p>
            <a:r>
              <a:rPr lang="en-US" dirty="0"/>
              <a:t>30 How do you rate BeWelcome compared with the other hospitality website(s) which you use?</a:t>
            </a:r>
            <a:endParaRPr lang="fr-FR" dirty="0"/>
          </a:p>
        </p:txBody>
      </p:sp>
      <p:sp>
        <p:nvSpPr>
          <p:cNvPr id="6" name="ZoneTexte 5">
            <a:extLst>
              <a:ext uri="{FF2B5EF4-FFF2-40B4-BE49-F238E27FC236}">
                <a16:creationId xmlns:a16="http://schemas.microsoft.com/office/drawing/2014/main" id="{61EC4FDA-9A43-4B11-9087-B883F778A2EF}"/>
              </a:ext>
            </a:extLst>
          </p:cNvPr>
          <p:cNvSpPr txBox="1"/>
          <p:nvPr/>
        </p:nvSpPr>
        <p:spPr>
          <a:xfrm>
            <a:off x="7203688" y="2199413"/>
            <a:ext cx="3063724" cy="2308324"/>
          </a:xfrm>
          <a:prstGeom prst="rect">
            <a:avLst/>
          </a:prstGeom>
          <a:noFill/>
        </p:spPr>
        <p:txBody>
          <a:bodyPr wrap="none" rtlCol="0">
            <a:spAutoFit/>
          </a:bodyPr>
          <a:lstStyle/>
          <a:p>
            <a:r>
              <a:rPr lang="fr-FR" dirty="0"/>
              <a:t>481 </a:t>
            </a:r>
            <a:r>
              <a:rPr lang="fr-FR" dirty="0" err="1"/>
              <a:t>CouchSurfers</a:t>
            </a:r>
            <a:r>
              <a:rPr lang="fr-FR" dirty="0"/>
              <a:t> </a:t>
            </a:r>
            <a:r>
              <a:rPr lang="fr-FR" dirty="0" err="1"/>
              <a:t>who</a:t>
            </a:r>
            <a:r>
              <a:rPr lang="fr-FR" dirty="0"/>
              <a:t> </a:t>
            </a:r>
            <a:r>
              <a:rPr lang="fr-FR" dirty="0" err="1"/>
              <a:t>replied</a:t>
            </a:r>
            <a:r>
              <a:rPr lang="fr-FR" dirty="0"/>
              <a:t>:</a:t>
            </a:r>
          </a:p>
          <a:p>
            <a:endParaRPr lang="fr-FR" dirty="0"/>
          </a:p>
          <a:p>
            <a:r>
              <a:rPr lang="fr-FR" dirty="0"/>
              <a:t>Much </a:t>
            </a:r>
            <a:r>
              <a:rPr lang="fr-FR" dirty="0" err="1"/>
              <a:t>worse</a:t>
            </a:r>
            <a:r>
              <a:rPr lang="fr-FR" dirty="0"/>
              <a:t> 4%</a:t>
            </a:r>
          </a:p>
          <a:p>
            <a:r>
              <a:rPr lang="fr-FR" dirty="0" err="1"/>
              <a:t>Worse</a:t>
            </a:r>
            <a:r>
              <a:rPr lang="fr-FR" dirty="0"/>
              <a:t> 29%</a:t>
            </a:r>
          </a:p>
          <a:p>
            <a:r>
              <a:rPr lang="fr-FR" dirty="0"/>
              <a:t>About the </a:t>
            </a:r>
            <a:r>
              <a:rPr lang="fr-FR" dirty="0" err="1"/>
              <a:t>same</a:t>
            </a:r>
            <a:r>
              <a:rPr lang="fr-FR" dirty="0"/>
              <a:t>: 37%</a:t>
            </a:r>
          </a:p>
          <a:p>
            <a:r>
              <a:rPr lang="fr-FR" dirty="0" err="1"/>
              <a:t>Better</a:t>
            </a:r>
            <a:r>
              <a:rPr lang="fr-FR" dirty="0"/>
              <a:t>: 25%</a:t>
            </a:r>
          </a:p>
          <a:p>
            <a:r>
              <a:rPr lang="fr-FR" dirty="0"/>
              <a:t>Much </a:t>
            </a:r>
            <a:r>
              <a:rPr lang="fr-FR" dirty="0" err="1"/>
              <a:t>Better</a:t>
            </a:r>
            <a:r>
              <a:rPr lang="fr-FR" dirty="0"/>
              <a:t>: 5%</a:t>
            </a:r>
          </a:p>
          <a:p>
            <a:endParaRPr lang="fr-FR" dirty="0"/>
          </a:p>
        </p:txBody>
      </p:sp>
      <p:pic>
        <p:nvPicPr>
          <p:cNvPr id="7" name="Image 6">
            <a:extLst>
              <a:ext uri="{FF2B5EF4-FFF2-40B4-BE49-F238E27FC236}">
                <a16:creationId xmlns:a16="http://schemas.microsoft.com/office/drawing/2014/main" id="{013969C7-6148-41F2-B4C9-7DB420ABB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35848087-6909-4620-A7D9-09BD4AA3347A}"/>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39</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13C0CB41-7A1B-4B01-9CEA-2AA172193820}"/>
              </a:ext>
            </a:extLst>
          </p:cNvPr>
          <p:cNvSpPr txBox="1">
            <a:spLocks/>
          </p:cNvSpPr>
          <p:nvPr/>
        </p:nvSpPr>
        <p:spPr>
          <a:xfrm>
            <a:off x="4248614" y="7006699"/>
            <a:ext cx="2955073" cy="402484"/>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481 usable </a:t>
            </a:r>
            <a:r>
              <a:rPr lang="fr-FR" sz="1800" dirty="0" err="1">
                <a:solidFill>
                  <a:schemeClr val="bg1"/>
                </a:solidFill>
              </a:rPr>
              <a:t>responses</a:t>
            </a:r>
            <a:r>
              <a:rPr lang="fr-FR" sz="1800" dirty="0">
                <a:solidFill>
                  <a:schemeClr val="bg1"/>
                </a:solidFill>
              </a:rPr>
              <a:t> of 632</a:t>
            </a:r>
          </a:p>
        </p:txBody>
      </p:sp>
      <p:pic>
        <p:nvPicPr>
          <p:cNvPr id="10" name="Image 9">
            <a:extLst>
              <a:ext uri="{FF2B5EF4-FFF2-40B4-BE49-F238E27FC236}">
                <a16:creationId xmlns:a16="http://schemas.microsoft.com/office/drawing/2014/main" id="{70F74384-ACDE-40BF-9EA7-2B6E135C1975}"/>
              </a:ext>
            </a:extLst>
          </p:cNvPr>
          <p:cNvPicPr>
            <a:picLocks noChangeAspect="1"/>
          </p:cNvPicPr>
          <p:nvPr/>
        </p:nvPicPr>
        <p:blipFill>
          <a:blip r:embed="rId3"/>
          <a:stretch>
            <a:fillRect/>
          </a:stretch>
        </p:blipFill>
        <p:spPr>
          <a:xfrm>
            <a:off x="892098" y="2937707"/>
            <a:ext cx="5224688" cy="3172132"/>
          </a:xfrm>
          <a:prstGeom prst="rect">
            <a:avLst/>
          </a:prstGeom>
        </p:spPr>
      </p:pic>
      <p:sp>
        <p:nvSpPr>
          <p:cNvPr id="11" name="ZoneTexte 10">
            <a:extLst>
              <a:ext uri="{FF2B5EF4-FFF2-40B4-BE49-F238E27FC236}">
                <a16:creationId xmlns:a16="http://schemas.microsoft.com/office/drawing/2014/main" id="{EA767209-30FC-4E4A-9363-BBDCD6557954}"/>
              </a:ext>
            </a:extLst>
          </p:cNvPr>
          <p:cNvSpPr txBox="1"/>
          <p:nvPr/>
        </p:nvSpPr>
        <p:spPr>
          <a:xfrm>
            <a:off x="779591" y="2199413"/>
            <a:ext cx="5116272" cy="369332"/>
          </a:xfrm>
          <a:prstGeom prst="rect">
            <a:avLst/>
          </a:prstGeom>
          <a:noFill/>
        </p:spPr>
        <p:txBody>
          <a:bodyPr wrap="none" rtlCol="0">
            <a:spAutoFit/>
          </a:bodyPr>
          <a:lstStyle/>
          <a:p>
            <a:r>
              <a:rPr lang="fr-FR" dirty="0"/>
              <a:t>all 700 </a:t>
            </a:r>
            <a:r>
              <a:rPr lang="fr-FR" dirty="0" err="1"/>
              <a:t>respondents</a:t>
            </a:r>
            <a:r>
              <a:rPr lang="fr-FR" dirty="0"/>
              <a:t> </a:t>
            </a:r>
            <a:r>
              <a:rPr lang="fr-FR" dirty="0" err="1"/>
              <a:t>using</a:t>
            </a:r>
            <a:r>
              <a:rPr lang="fr-FR" dirty="0"/>
              <a:t> </a:t>
            </a:r>
            <a:r>
              <a:rPr lang="fr-FR" dirty="0" err="1"/>
              <a:t>other</a:t>
            </a:r>
            <a:r>
              <a:rPr lang="fr-FR" dirty="0"/>
              <a:t> </a:t>
            </a:r>
            <a:r>
              <a:rPr lang="fr-FR" dirty="0" err="1"/>
              <a:t>hospitality</a:t>
            </a:r>
            <a:r>
              <a:rPr lang="fr-FR" dirty="0"/>
              <a:t> </a:t>
            </a:r>
            <a:r>
              <a:rPr lang="fr-FR" dirty="0" err="1"/>
              <a:t>websites</a:t>
            </a:r>
            <a:r>
              <a:rPr lang="fr-FR" dirty="0"/>
              <a:t>:</a:t>
            </a:r>
          </a:p>
        </p:txBody>
      </p:sp>
    </p:spTree>
    <p:extLst>
      <p:ext uri="{BB962C8B-B14F-4D97-AF65-F5344CB8AC3E}">
        <p14:creationId xmlns:p14="http://schemas.microsoft.com/office/powerpoint/2010/main" val="848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4"/>
            <a:ext cx="9780330" cy="892108"/>
          </a:xfrm>
        </p:spPr>
        <p:txBody>
          <a:bodyPr>
            <a:normAutofit/>
          </a:bodyPr>
          <a:lstStyle/>
          <a:p>
            <a:r>
              <a:rPr lang="fr-FR" sz="4000" dirty="0" err="1"/>
              <a:t>Sample</a:t>
            </a:r>
            <a:r>
              <a:rPr lang="fr-FR" sz="4000" dirty="0"/>
              <a:t> structure</a:t>
            </a:r>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4</a:t>
            </a:fld>
            <a:endParaRPr lang="fr-FR"/>
          </a:p>
        </p:txBody>
      </p:sp>
      <p:pic>
        <p:nvPicPr>
          <p:cNvPr id="8" name="Image 7">
            <a:extLst>
              <a:ext uri="{FF2B5EF4-FFF2-40B4-BE49-F238E27FC236}">
                <a16:creationId xmlns:a16="http://schemas.microsoft.com/office/drawing/2014/main" id="{5557BB99-B8DF-4611-8BFF-513B47B65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9" name="Espace réservé du numéro de diapositive 4">
            <a:extLst>
              <a:ext uri="{FF2B5EF4-FFF2-40B4-BE49-F238E27FC236}">
                <a16:creationId xmlns:a16="http://schemas.microsoft.com/office/drawing/2014/main" id="{2B0417EE-24F2-4F01-8915-40C2063598AC}"/>
              </a:ext>
            </a:extLst>
          </p:cNvPr>
          <p:cNvSpPr txBox="1">
            <a:spLocks/>
          </p:cNvSpPr>
          <p:nvPr/>
        </p:nvSpPr>
        <p:spPr>
          <a:xfrm>
            <a:off x="8160931" y="7014137"/>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a:t>
            </a:fld>
            <a:endParaRPr lang="fr-FR" sz="2400" dirty="0">
              <a:solidFill>
                <a:schemeClr val="bg1"/>
              </a:solidFill>
            </a:endParaRPr>
          </a:p>
        </p:txBody>
      </p:sp>
      <p:sp>
        <p:nvSpPr>
          <p:cNvPr id="10" name="ZoneTexte 9">
            <a:extLst>
              <a:ext uri="{FF2B5EF4-FFF2-40B4-BE49-F238E27FC236}">
                <a16:creationId xmlns:a16="http://schemas.microsoft.com/office/drawing/2014/main" id="{A853A193-1513-48AA-90C6-609F8E927285}"/>
              </a:ext>
            </a:extLst>
          </p:cNvPr>
          <p:cNvSpPr txBox="1"/>
          <p:nvPr/>
        </p:nvSpPr>
        <p:spPr>
          <a:xfrm>
            <a:off x="7188211" y="5492799"/>
            <a:ext cx="3628471" cy="923330"/>
          </a:xfrm>
          <a:prstGeom prst="rect">
            <a:avLst/>
          </a:prstGeom>
          <a:noFill/>
        </p:spPr>
        <p:txBody>
          <a:bodyPr wrap="square" rtlCol="0">
            <a:spAutoFit/>
          </a:bodyPr>
          <a:lstStyle/>
          <a:p>
            <a:r>
              <a:rPr lang="fr-FR" dirty="0" err="1"/>
              <a:t>Interestingly</a:t>
            </a:r>
            <a:r>
              <a:rPr lang="fr-FR" dirty="0"/>
              <a:t> </a:t>
            </a:r>
            <a:r>
              <a:rPr lang="fr-FR" dirty="0" err="1"/>
              <a:t>respondents</a:t>
            </a:r>
            <a:r>
              <a:rPr lang="fr-FR" dirty="0"/>
              <a:t> </a:t>
            </a:r>
            <a:r>
              <a:rPr lang="fr-FR" dirty="0" err="1"/>
              <a:t>with</a:t>
            </a:r>
            <a:r>
              <a:rPr lang="fr-FR" dirty="0"/>
              <a:t> the </a:t>
            </a:r>
            <a:r>
              <a:rPr lang="fr-FR" dirty="0" err="1"/>
              <a:t>hosting</a:t>
            </a:r>
            <a:r>
              <a:rPr lang="fr-FR" dirty="0"/>
              <a:t> </a:t>
            </a:r>
            <a:r>
              <a:rPr lang="fr-FR" dirty="0" err="1"/>
              <a:t>status</a:t>
            </a:r>
            <a:r>
              <a:rPr lang="fr-FR" dirty="0"/>
              <a:t> « YES » </a:t>
            </a:r>
            <a:r>
              <a:rPr lang="fr-FR" dirty="0" err="1"/>
              <a:t>participated</a:t>
            </a:r>
            <a:r>
              <a:rPr lang="fr-FR" dirty="0"/>
              <a:t> </a:t>
            </a:r>
            <a:r>
              <a:rPr lang="fr-FR" dirty="0" err="1"/>
              <a:t>significantly</a:t>
            </a:r>
            <a:r>
              <a:rPr lang="fr-FR" dirty="0"/>
              <a:t> </a:t>
            </a:r>
            <a:r>
              <a:rPr lang="fr-FR" dirty="0" err="1"/>
              <a:t>less</a:t>
            </a:r>
            <a:r>
              <a:rPr lang="fr-FR" dirty="0"/>
              <a:t> </a:t>
            </a:r>
            <a:r>
              <a:rPr lang="fr-FR" dirty="0" err="1"/>
              <a:t>than</a:t>
            </a:r>
            <a:r>
              <a:rPr lang="fr-FR" dirty="0"/>
              <a:t> the </a:t>
            </a:r>
            <a:r>
              <a:rPr lang="fr-FR" dirty="0" err="1"/>
              <a:t>others</a:t>
            </a:r>
            <a:r>
              <a:rPr lang="fr-FR" dirty="0"/>
              <a:t>. </a:t>
            </a:r>
          </a:p>
        </p:txBody>
      </p:sp>
      <p:graphicFrame>
        <p:nvGraphicFramePr>
          <p:cNvPr id="12" name="Tableau 11">
            <a:extLst>
              <a:ext uri="{FF2B5EF4-FFF2-40B4-BE49-F238E27FC236}">
                <a16:creationId xmlns:a16="http://schemas.microsoft.com/office/drawing/2014/main" id="{F1A1EF4B-1427-4BFE-A622-EB2501F5B6A6}"/>
              </a:ext>
            </a:extLst>
          </p:cNvPr>
          <p:cNvGraphicFramePr>
            <a:graphicFrameLocks noGrp="1"/>
          </p:cNvGraphicFramePr>
          <p:nvPr>
            <p:extLst>
              <p:ext uri="{D42A27DB-BD31-4B8C-83A1-F6EECF244321}">
                <p14:modId xmlns:p14="http://schemas.microsoft.com/office/powerpoint/2010/main" val="3634845444"/>
              </p:ext>
            </p:extLst>
          </p:nvPr>
        </p:nvGraphicFramePr>
        <p:xfrm>
          <a:off x="779592" y="1554233"/>
          <a:ext cx="6146417" cy="4910384"/>
        </p:xfrm>
        <a:graphic>
          <a:graphicData uri="http://schemas.openxmlformats.org/drawingml/2006/table">
            <a:tbl>
              <a:tblPr/>
              <a:tblGrid>
                <a:gridCol w="1059325">
                  <a:extLst>
                    <a:ext uri="{9D8B030D-6E8A-4147-A177-3AD203B41FA5}">
                      <a16:colId xmlns:a16="http://schemas.microsoft.com/office/drawing/2014/main" val="2820419167"/>
                    </a:ext>
                  </a:extLst>
                </a:gridCol>
                <a:gridCol w="896352">
                  <a:extLst>
                    <a:ext uri="{9D8B030D-6E8A-4147-A177-3AD203B41FA5}">
                      <a16:colId xmlns:a16="http://schemas.microsoft.com/office/drawing/2014/main" val="228768210"/>
                    </a:ext>
                  </a:extLst>
                </a:gridCol>
                <a:gridCol w="710098">
                  <a:extLst>
                    <a:ext uri="{9D8B030D-6E8A-4147-A177-3AD203B41FA5}">
                      <a16:colId xmlns:a16="http://schemas.microsoft.com/office/drawing/2014/main" val="2345795315"/>
                    </a:ext>
                  </a:extLst>
                </a:gridCol>
                <a:gridCol w="698457">
                  <a:extLst>
                    <a:ext uri="{9D8B030D-6E8A-4147-A177-3AD203B41FA5}">
                      <a16:colId xmlns:a16="http://schemas.microsoft.com/office/drawing/2014/main" val="1800558664"/>
                    </a:ext>
                  </a:extLst>
                </a:gridCol>
                <a:gridCol w="1199017">
                  <a:extLst>
                    <a:ext uri="{9D8B030D-6E8A-4147-A177-3AD203B41FA5}">
                      <a16:colId xmlns:a16="http://schemas.microsoft.com/office/drawing/2014/main" val="346534726"/>
                    </a:ext>
                  </a:extLst>
                </a:gridCol>
                <a:gridCol w="698457">
                  <a:extLst>
                    <a:ext uri="{9D8B030D-6E8A-4147-A177-3AD203B41FA5}">
                      <a16:colId xmlns:a16="http://schemas.microsoft.com/office/drawing/2014/main" val="1294771850"/>
                    </a:ext>
                  </a:extLst>
                </a:gridCol>
                <a:gridCol w="884711">
                  <a:extLst>
                    <a:ext uri="{9D8B030D-6E8A-4147-A177-3AD203B41FA5}">
                      <a16:colId xmlns:a16="http://schemas.microsoft.com/office/drawing/2014/main" val="1270325268"/>
                    </a:ext>
                  </a:extLst>
                </a:gridCol>
              </a:tblGrid>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r" fontAlgn="b"/>
                      <a:r>
                        <a:rPr lang="fr-FR" sz="1700" b="0" i="0" u="sng" strike="noStrike">
                          <a:solidFill>
                            <a:srgbClr val="000000"/>
                          </a:solidFill>
                          <a:effectLst/>
                          <a:latin typeface="Calibri" panose="020F0502020204030204" pitchFamily="34" charset="0"/>
                        </a:rPr>
                        <a:t>Sample</a:t>
                      </a:r>
                    </a:p>
                  </a:txBody>
                  <a:tcPr marL="5832" marR="5832" marT="5832" marB="41987" anchor="b">
                    <a:lnL>
                      <a:noFill/>
                    </a:lnL>
                    <a:lnR>
                      <a:noFill/>
                    </a:lnR>
                    <a:lnT>
                      <a:noFill/>
                    </a:lnT>
                    <a:lnB>
                      <a:noFill/>
                    </a:lnB>
                  </a:tcPr>
                </a:tc>
                <a:tc>
                  <a:txBody>
                    <a:bodyPr/>
                    <a:lstStyle/>
                    <a:p>
                      <a:pPr algn="r" fontAlgn="b"/>
                      <a:r>
                        <a:rPr lang="fr-FR" sz="1700" b="0" i="0" u="sng" strike="noStrike">
                          <a:solidFill>
                            <a:srgbClr val="000000"/>
                          </a:solidFill>
                          <a:effectLst/>
                          <a:latin typeface="Calibri" panose="020F0502020204030204" pitchFamily="34" charset="0"/>
                        </a:rPr>
                        <a:t>%</a:t>
                      </a:r>
                    </a:p>
                  </a:txBody>
                  <a:tcPr marL="5832" marR="5832" marT="5832" marB="41987" anchor="b">
                    <a:lnL>
                      <a:noFill/>
                    </a:lnL>
                    <a:lnR>
                      <a:noFill/>
                    </a:lnR>
                    <a:lnT>
                      <a:noFill/>
                    </a:lnT>
                    <a:lnB>
                      <a:noFill/>
                    </a:lnB>
                  </a:tcPr>
                </a:tc>
                <a:tc>
                  <a:txBody>
                    <a:bodyPr/>
                    <a:lstStyle/>
                    <a:p>
                      <a:pPr algn="r" fontAlgn="b"/>
                      <a:r>
                        <a:rPr lang="fr-FR" sz="1700" b="0" i="0" u="sng" strike="noStrike">
                          <a:solidFill>
                            <a:srgbClr val="000000"/>
                          </a:solidFill>
                          <a:effectLst/>
                          <a:latin typeface="Calibri" panose="020F0502020204030204" pitchFamily="34" charset="0"/>
                        </a:rPr>
                        <a:t>Respondents</a:t>
                      </a:r>
                    </a:p>
                  </a:txBody>
                  <a:tcPr marL="5832" marR="5832" marT="5832" marB="41987" anchor="b">
                    <a:lnL>
                      <a:noFill/>
                    </a:lnL>
                    <a:lnR>
                      <a:noFill/>
                    </a:lnR>
                    <a:lnT>
                      <a:noFill/>
                    </a:lnT>
                    <a:lnB>
                      <a:noFill/>
                    </a:lnB>
                  </a:tcPr>
                </a:tc>
                <a:tc>
                  <a:txBody>
                    <a:bodyPr/>
                    <a:lstStyle/>
                    <a:p>
                      <a:pPr algn="r" fontAlgn="b"/>
                      <a:r>
                        <a:rPr lang="fr-FR" sz="1700" b="0" i="0" u="sng" strike="noStrike">
                          <a:solidFill>
                            <a:srgbClr val="000000"/>
                          </a:solidFill>
                          <a:effectLst/>
                          <a:latin typeface="Calibri" panose="020F0502020204030204" pitchFamily="34" charset="0"/>
                        </a:rPr>
                        <a:t>%</a:t>
                      </a:r>
                    </a:p>
                  </a:txBody>
                  <a:tcPr marL="5832" marR="5832" marT="5832" marB="41987" anchor="b">
                    <a:lnL>
                      <a:noFill/>
                    </a:lnL>
                    <a:lnR>
                      <a:noFill/>
                    </a:lnR>
                    <a:lnT>
                      <a:noFill/>
                    </a:lnT>
                    <a:lnB>
                      <a:noFill/>
                    </a:lnB>
                  </a:tcPr>
                </a:tc>
                <a:tc>
                  <a:txBody>
                    <a:bodyPr/>
                    <a:lstStyle/>
                    <a:p>
                      <a:pPr algn="r" fontAlgn="b"/>
                      <a:r>
                        <a:rPr lang="fr-FR" sz="1700" b="0" i="0" u="sng" strike="noStrike">
                          <a:solidFill>
                            <a:srgbClr val="000000"/>
                          </a:solidFill>
                          <a:effectLst/>
                          <a:latin typeface="Calibri" panose="020F0502020204030204" pitchFamily="34" charset="0"/>
                        </a:rPr>
                        <a:t>% Replies</a:t>
                      </a:r>
                    </a:p>
                  </a:txBody>
                  <a:tcPr marL="5832" marR="5832" marT="5832" marB="41987" anchor="b">
                    <a:lnL>
                      <a:noFill/>
                    </a:lnL>
                    <a:lnR>
                      <a:noFill/>
                    </a:lnR>
                    <a:lnT>
                      <a:noFill/>
                    </a:lnT>
                    <a:lnB>
                      <a:noFill/>
                    </a:lnB>
                  </a:tcPr>
                </a:tc>
                <a:extLst>
                  <a:ext uri="{0D108BD9-81ED-4DB2-BD59-A6C34878D82A}">
                    <a16:rowId xmlns:a16="http://schemas.microsoft.com/office/drawing/2014/main" val="2964437409"/>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endParaRPr lang="fr-FR" sz="1700" b="0" i="0" u="none"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extLst>
                  <a:ext uri="{0D108BD9-81ED-4DB2-BD59-A6C34878D82A}">
                    <a16:rowId xmlns:a16="http://schemas.microsoft.com/office/drawing/2014/main" val="2599215"/>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700" b="0" i="0" u="none" strike="noStrike" dirty="0">
                          <a:solidFill>
                            <a:srgbClr val="000000"/>
                          </a:solidFill>
                          <a:effectLst/>
                          <a:latin typeface="Calibri" panose="020F0502020204030204" pitchFamily="34" charset="0"/>
                        </a:rPr>
                        <a:t>Total</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19 821</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100.0%</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851</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100.0%</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4.3%</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281765"/>
                  </a:ext>
                </a:extLst>
              </a:tr>
              <a:tr h="299740">
                <a:tc>
                  <a:txBody>
                    <a:bodyPr/>
                    <a:lstStyle/>
                    <a:p>
                      <a:pPr algn="l" fontAlgn="b"/>
                      <a:r>
                        <a:rPr lang="fr-FR" sz="1700" b="0" i="0" u="sng" strike="noStrike">
                          <a:solidFill>
                            <a:srgbClr val="000000"/>
                          </a:solidFill>
                          <a:effectLst/>
                          <a:latin typeface="Calibri" panose="020F0502020204030204" pitchFamily="34" charset="0"/>
                        </a:rPr>
                        <a:t>STATUS</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700" b="0" i="0" u="none" strike="noStrike">
                          <a:solidFill>
                            <a:srgbClr val="000000"/>
                          </a:solidFill>
                          <a:effectLst/>
                          <a:latin typeface="Calibri" panose="020F0502020204030204" pitchFamily="34" charset="0"/>
                        </a:rPr>
                        <a:t>"active"</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9 831</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49.6%</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686</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80.6%</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7.0%</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6117484"/>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700" b="0" i="0" u="none" strike="noStrike">
                          <a:solidFill>
                            <a:srgbClr val="000000"/>
                          </a:solidFill>
                          <a:effectLst/>
                          <a:latin typeface="Calibri" panose="020F0502020204030204" pitchFamily="34" charset="0"/>
                        </a:rPr>
                        <a:t>"inactive"</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9 988</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50.4%</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165</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19.4%</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0000"/>
                          </a:solidFill>
                          <a:effectLst/>
                          <a:highlight>
                            <a:srgbClr val="FF9966"/>
                          </a:highlight>
                          <a:latin typeface="Calibri" panose="020F0502020204030204" pitchFamily="34" charset="0"/>
                        </a:rPr>
                        <a:t>1.7%</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421106"/>
                  </a:ext>
                </a:extLst>
              </a:tr>
              <a:tr h="299740">
                <a:tc>
                  <a:txBody>
                    <a:bodyPr/>
                    <a:lstStyle/>
                    <a:p>
                      <a:pPr algn="l" fontAlgn="b"/>
                      <a:r>
                        <a:rPr lang="fr-FR" sz="1700" b="0" i="0" u="sng" strike="noStrike">
                          <a:solidFill>
                            <a:srgbClr val="000000"/>
                          </a:solidFill>
                          <a:effectLst/>
                          <a:latin typeface="Calibri" panose="020F0502020204030204" pitchFamily="34" charset="0"/>
                        </a:rPr>
                        <a:t>GENDER</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700" b="0" i="0" u="none" strike="noStrike">
                          <a:solidFill>
                            <a:srgbClr val="000000"/>
                          </a:solidFill>
                          <a:effectLst/>
                          <a:latin typeface="Calibri" panose="020F0502020204030204" pitchFamily="34" charset="0"/>
                        </a:rPr>
                        <a:t>male </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11 050</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55.7%</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553</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65.0%</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5.0%</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3576081"/>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female</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7 941</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40.1%</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275</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32.3%</a:t>
                      </a:r>
                    </a:p>
                  </a:txBody>
                  <a:tcPr marL="5832" marR="5832" marT="5832" marB="41987" anchor="b">
                    <a:lnL>
                      <a:noFill/>
                    </a:lnL>
                    <a:lnR>
                      <a:noFill/>
                    </a:lnR>
                    <a:lnT>
                      <a:noFill/>
                    </a:lnT>
                    <a:lnB>
                      <a:noFill/>
                    </a:lnB>
                  </a:tcPr>
                </a:tc>
                <a:tc>
                  <a:txBody>
                    <a:bodyPr/>
                    <a:lstStyle/>
                    <a:p>
                      <a:pPr algn="r" fontAlgn="b"/>
                      <a:r>
                        <a:rPr lang="fr-FR" sz="1700" b="0" i="0" u="none" strike="noStrike" dirty="0">
                          <a:solidFill>
                            <a:srgbClr val="000000"/>
                          </a:solidFill>
                          <a:effectLst/>
                          <a:highlight>
                            <a:srgbClr val="FF9966"/>
                          </a:highlight>
                          <a:latin typeface="Calibri" panose="020F0502020204030204" pitchFamily="34" charset="0"/>
                        </a:rPr>
                        <a:t>3.5%</a:t>
                      </a:r>
                    </a:p>
                  </a:txBody>
                  <a:tcPr marL="5832" marR="5832" marT="5832" marB="41987" anchor="b">
                    <a:lnL>
                      <a:noFill/>
                    </a:lnL>
                    <a:lnR>
                      <a:noFill/>
                    </a:lnR>
                    <a:lnT>
                      <a:noFill/>
                    </a:lnT>
                    <a:lnB>
                      <a:noFill/>
                    </a:lnB>
                  </a:tcPr>
                </a:tc>
                <a:extLst>
                  <a:ext uri="{0D108BD9-81ED-4DB2-BD59-A6C34878D82A}">
                    <a16:rowId xmlns:a16="http://schemas.microsoft.com/office/drawing/2014/main" val="3865084312"/>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other</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455</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2.3%</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23</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2.7%</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5.1%</a:t>
                      </a:r>
                    </a:p>
                  </a:txBody>
                  <a:tcPr marL="5832" marR="5832" marT="5832" marB="41987" anchor="b">
                    <a:lnL>
                      <a:noFill/>
                    </a:lnL>
                    <a:lnR>
                      <a:noFill/>
                    </a:lnR>
                    <a:lnT>
                      <a:noFill/>
                    </a:lnT>
                    <a:lnB>
                      <a:noFill/>
                    </a:lnB>
                  </a:tcPr>
                </a:tc>
                <a:extLst>
                  <a:ext uri="{0D108BD9-81ED-4DB2-BD59-A6C34878D82A}">
                    <a16:rowId xmlns:a16="http://schemas.microsoft.com/office/drawing/2014/main" val="3680380055"/>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700" b="0" i="0" u="none" strike="noStrike">
                          <a:solidFill>
                            <a:srgbClr val="000000"/>
                          </a:solidFill>
                          <a:effectLst/>
                          <a:latin typeface="Calibri" panose="020F0502020204030204" pitchFamily="34" charset="0"/>
                        </a:rPr>
                        <a:t>hidden</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383</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1.9%</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N/A</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N/A</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N/A</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301575"/>
                  </a:ext>
                </a:extLst>
              </a:tr>
              <a:tr h="299740">
                <a:tc>
                  <a:txBody>
                    <a:bodyPr/>
                    <a:lstStyle/>
                    <a:p>
                      <a:pPr algn="l" fontAlgn="b"/>
                      <a:r>
                        <a:rPr lang="fr-FR" sz="1700" b="0" i="0" u="sng" strike="noStrike">
                          <a:solidFill>
                            <a:srgbClr val="000000"/>
                          </a:solidFill>
                          <a:effectLst/>
                          <a:latin typeface="Calibri" panose="020F0502020204030204" pitchFamily="34" charset="0"/>
                        </a:rPr>
                        <a:t>LANGUAGE</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700" b="0" i="0" u="none" strike="noStrike">
                          <a:solidFill>
                            <a:srgbClr val="000000"/>
                          </a:solidFill>
                          <a:effectLst/>
                          <a:latin typeface="Calibri" panose="020F0502020204030204" pitchFamily="34" charset="0"/>
                        </a:rPr>
                        <a:t>en</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8 233</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41.5%</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345</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40.5%</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4.2%</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6644022"/>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es</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4 756</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24.0%</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140</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16.5%</a:t>
                      </a:r>
                    </a:p>
                  </a:txBody>
                  <a:tcPr marL="5832" marR="5832" marT="5832" marB="41987" anchor="b">
                    <a:lnL>
                      <a:noFill/>
                    </a:lnL>
                    <a:lnR>
                      <a:noFill/>
                    </a:lnR>
                    <a:lnT>
                      <a:noFill/>
                    </a:lnT>
                    <a:lnB>
                      <a:noFill/>
                    </a:lnB>
                  </a:tcPr>
                </a:tc>
                <a:tc>
                  <a:txBody>
                    <a:bodyPr/>
                    <a:lstStyle/>
                    <a:p>
                      <a:pPr algn="r" fontAlgn="b"/>
                      <a:r>
                        <a:rPr lang="fr-FR" sz="1700" b="0" i="0" u="none" strike="noStrike" dirty="0">
                          <a:solidFill>
                            <a:srgbClr val="000000"/>
                          </a:solidFill>
                          <a:effectLst/>
                          <a:highlight>
                            <a:srgbClr val="FF9966"/>
                          </a:highlight>
                          <a:latin typeface="Calibri" panose="020F0502020204030204" pitchFamily="34" charset="0"/>
                        </a:rPr>
                        <a:t>2.9%</a:t>
                      </a:r>
                    </a:p>
                  </a:txBody>
                  <a:tcPr marL="5832" marR="5832" marT="5832" marB="41987" anchor="b">
                    <a:lnL>
                      <a:noFill/>
                    </a:lnL>
                    <a:lnR>
                      <a:noFill/>
                    </a:lnR>
                    <a:lnT>
                      <a:noFill/>
                    </a:lnT>
                    <a:lnB>
                      <a:noFill/>
                    </a:lnB>
                  </a:tcPr>
                </a:tc>
                <a:extLst>
                  <a:ext uri="{0D108BD9-81ED-4DB2-BD59-A6C34878D82A}">
                    <a16:rowId xmlns:a16="http://schemas.microsoft.com/office/drawing/2014/main" val="3679141247"/>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de</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3 773</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19.0%</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220</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25.9%</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5.8%</a:t>
                      </a:r>
                    </a:p>
                  </a:txBody>
                  <a:tcPr marL="5832" marR="5832" marT="5832" marB="41987" anchor="b">
                    <a:lnL>
                      <a:noFill/>
                    </a:lnL>
                    <a:lnR>
                      <a:noFill/>
                    </a:lnR>
                    <a:lnT>
                      <a:noFill/>
                    </a:lnT>
                    <a:lnB>
                      <a:noFill/>
                    </a:lnB>
                  </a:tcPr>
                </a:tc>
                <a:extLst>
                  <a:ext uri="{0D108BD9-81ED-4DB2-BD59-A6C34878D82A}">
                    <a16:rowId xmlns:a16="http://schemas.microsoft.com/office/drawing/2014/main" val="3295419898"/>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700" b="0" i="0" u="none" strike="noStrike">
                          <a:solidFill>
                            <a:srgbClr val="000000"/>
                          </a:solidFill>
                          <a:effectLst/>
                          <a:latin typeface="Calibri" panose="020F0502020204030204" pitchFamily="34" charset="0"/>
                        </a:rPr>
                        <a:t>fr</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3 059</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15.4%</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146</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17.2%</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a:solidFill>
                            <a:srgbClr val="000000"/>
                          </a:solidFill>
                          <a:effectLst/>
                          <a:latin typeface="Calibri" panose="020F0502020204030204" pitchFamily="34" charset="0"/>
                        </a:rPr>
                        <a:t>4.8%</a:t>
                      </a:r>
                    </a:p>
                  </a:txBody>
                  <a:tcPr marL="5832" marR="5832" marT="5832" marB="4198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340820"/>
                  </a:ext>
                </a:extLst>
              </a:tr>
              <a:tr h="299740">
                <a:tc>
                  <a:txBody>
                    <a:bodyPr/>
                    <a:lstStyle/>
                    <a:p>
                      <a:pPr algn="l" fontAlgn="b"/>
                      <a:r>
                        <a:rPr lang="fr-FR" sz="1700" b="0" i="0" u="sng" strike="noStrike">
                          <a:solidFill>
                            <a:srgbClr val="000000"/>
                          </a:solidFill>
                          <a:effectLst/>
                          <a:latin typeface="Calibri" panose="020F0502020204030204" pitchFamily="34" charset="0"/>
                        </a:rPr>
                        <a:t>HOSTING</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700" b="0" i="0" u="none" strike="noStrike">
                          <a:solidFill>
                            <a:srgbClr val="000000"/>
                          </a:solidFill>
                          <a:effectLst/>
                          <a:latin typeface="Calibri" panose="020F0502020204030204" pitchFamily="34" charset="0"/>
                        </a:rPr>
                        <a:t>YES</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9 986</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50.4%</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299</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0000"/>
                          </a:solidFill>
                          <a:effectLst/>
                          <a:latin typeface="Calibri" panose="020F0502020204030204" pitchFamily="34" charset="0"/>
                        </a:rPr>
                        <a:t>35.1%</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dirty="0">
                          <a:solidFill>
                            <a:srgbClr val="000000"/>
                          </a:solidFill>
                          <a:effectLst/>
                          <a:highlight>
                            <a:srgbClr val="FF9966"/>
                          </a:highlight>
                          <a:latin typeface="Calibri" panose="020F0502020204030204" pitchFamily="34" charset="0"/>
                        </a:rPr>
                        <a:t>3.0%</a:t>
                      </a:r>
                    </a:p>
                  </a:txBody>
                  <a:tcPr marL="5832" marR="5832" marT="5832" marB="41987"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9661664"/>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MAYBE</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4 704</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23.7%</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365</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42.9%</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7.8%</a:t>
                      </a:r>
                    </a:p>
                  </a:txBody>
                  <a:tcPr marL="5832" marR="5832" marT="5832" marB="41987" anchor="b">
                    <a:lnL>
                      <a:noFill/>
                    </a:lnL>
                    <a:lnR>
                      <a:noFill/>
                    </a:lnR>
                    <a:lnT>
                      <a:noFill/>
                    </a:lnT>
                    <a:lnB>
                      <a:noFill/>
                    </a:lnB>
                  </a:tcPr>
                </a:tc>
                <a:extLst>
                  <a:ext uri="{0D108BD9-81ED-4DB2-BD59-A6C34878D82A}">
                    <a16:rowId xmlns:a16="http://schemas.microsoft.com/office/drawing/2014/main" val="1600331720"/>
                  </a:ext>
                </a:extLst>
              </a:tr>
              <a:tr h="299740">
                <a:tc>
                  <a:txBody>
                    <a:bodyPr/>
                    <a:lstStyle/>
                    <a:p>
                      <a:pPr algn="l" fontAlgn="b"/>
                      <a:endParaRPr lang="fr-FR" sz="1700" b="0" i="0" u="sng" strike="noStrike">
                        <a:solidFill>
                          <a:srgbClr val="000000"/>
                        </a:solidFill>
                        <a:effectLst/>
                        <a:latin typeface="Calibri" panose="020F0502020204030204" pitchFamily="34" charset="0"/>
                      </a:endParaRPr>
                    </a:p>
                  </a:txBody>
                  <a:tcPr marL="5832" marR="5832" marT="5832" marB="41987" anchor="b">
                    <a:lnL>
                      <a:noFill/>
                    </a:lnL>
                    <a:lnR>
                      <a:noFill/>
                    </a:lnR>
                    <a:lnT>
                      <a:noFill/>
                    </a:lnT>
                    <a:lnB>
                      <a:noFill/>
                    </a:lnB>
                  </a:tcPr>
                </a:tc>
                <a:tc>
                  <a:txBody>
                    <a:bodyPr/>
                    <a:lstStyle/>
                    <a:p>
                      <a:pPr algn="l" fontAlgn="b"/>
                      <a:r>
                        <a:rPr lang="fr-FR" sz="1700" b="0" i="0" u="none" strike="noStrike">
                          <a:solidFill>
                            <a:srgbClr val="000000"/>
                          </a:solidFill>
                          <a:effectLst/>
                          <a:latin typeface="Calibri" panose="020F0502020204030204" pitchFamily="34" charset="0"/>
                        </a:rPr>
                        <a:t>NO</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4 139</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20.9%</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187</a:t>
                      </a:r>
                    </a:p>
                  </a:txBody>
                  <a:tcPr marL="5832" marR="5832" marT="5832" marB="41987" anchor="b">
                    <a:lnL>
                      <a:noFill/>
                    </a:lnL>
                    <a:lnR>
                      <a:noFill/>
                    </a:lnR>
                    <a:lnT>
                      <a:noFill/>
                    </a:lnT>
                    <a:lnB>
                      <a:noFill/>
                    </a:lnB>
                  </a:tcPr>
                </a:tc>
                <a:tc>
                  <a:txBody>
                    <a:bodyPr/>
                    <a:lstStyle/>
                    <a:p>
                      <a:pPr algn="r" fontAlgn="b"/>
                      <a:r>
                        <a:rPr lang="fr-FR" sz="1700" b="0" i="0" u="none" strike="noStrike">
                          <a:solidFill>
                            <a:srgbClr val="000000"/>
                          </a:solidFill>
                          <a:effectLst/>
                          <a:latin typeface="Calibri" panose="020F0502020204030204" pitchFamily="34" charset="0"/>
                        </a:rPr>
                        <a:t>22.0%</a:t>
                      </a:r>
                    </a:p>
                  </a:txBody>
                  <a:tcPr marL="5832" marR="5832" marT="5832" marB="41987" anchor="b">
                    <a:lnL>
                      <a:noFill/>
                    </a:lnL>
                    <a:lnR>
                      <a:noFill/>
                    </a:lnR>
                    <a:lnT>
                      <a:noFill/>
                    </a:lnT>
                    <a:lnB>
                      <a:noFill/>
                    </a:lnB>
                  </a:tcPr>
                </a:tc>
                <a:tc>
                  <a:txBody>
                    <a:bodyPr/>
                    <a:lstStyle/>
                    <a:p>
                      <a:pPr algn="r" fontAlgn="b"/>
                      <a:r>
                        <a:rPr lang="fr-FR" sz="1700" b="0" i="0" u="none" strike="noStrike" dirty="0">
                          <a:solidFill>
                            <a:srgbClr val="000000"/>
                          </a:solidFill>
                          <a:effectLst/>
                          <a:latin typeface="Calibri" panose="020F0502020204030204" pitchFamily="34" charset="0"/>
                        </a:rPr>
                        <a:t>4.5%</a:t>
                      </a:r>
                    </a:p>
                  </a:txBody>
                  <a:tcPr marL="5832" marR="5832" marT="5832" marB="41987" anchor="b">
                    <a:lnL>
                      <a:noFill/>
                    </a:lnL>
                    <a:lnR>
                      <a:noFill/>
                    </a:lnR>
                    <a:lnT>
                      <a:noFill/>
                    </a:lnT>
                    <a:lnB>
                      <a:noFill/>
                    </a:lnB>
                  </a:tcPr>
                </a:tc>
                <a:extLst>
                  <a:ext uri="{0D108BD9-81ED-4DB2-BD59-A6C34878D82A}">
                    <a16:rowId xmlns:a16="http://schemas.microsoft.com/office/drawing/2014/main" val="2272753011"/>
                  </a:ext>
                </a:extLst>
              </a:tr>
            </a:tbl>
          </a:graphicData>
        </a:graphic>
      </p:graphicFrame>
    </p:spTree>
    <p:extLst>
      <p:ext uri="{BB962C8B-B14F-4D97-AF65-F5344CB8AC3E}">
        <p14:creationId xmlns:p14="http://schemas.microsoft.com/office/powerpoint/2010/main" val="3417515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en-US" sz="4000" dirty="0"/>
              <a:t>Members who have used CS over the past 12 months to be hosted are somewhat less satisfied with BeWelcome:</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40</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780330" cy="369332"/>
          </a:xfrm>
          <a:prstGeom prst="rect">
            <a:avLst/>
          </a:prstGeom>
        </p:spPr>
        <p:txBody>
          <a:bodyPr wrap="square">
            <a:spAutoFit/>
          </a:bodyPr>
          <a:lstStyle/>
          <a:p>
            <a:r>
              <a:rPr lang="en-US" dirty="0"/>
              <a:t>30 How do you rate BeWelcome compared with the other hospitality website(s) which you use?</a:t>
            </a:r>
            <a:endParaRPr lang="fr-FR" dirty="0"/>
          </a:p>
        </p:txBody>
      </p:sp>
      <p:pic>
        <p:nvPicPr>
          <p:cNvPr id="7" name="Image 6">
            <a:extLst>
              <a:ext uri="{FF2B5EF4-FFF2-40B4-BE49-F238E27FC236}">
                <a16:creationId xmlns:a16="http://schemas.microsoft.com/office/drawing/2014/main" id="{4FC3B782-6F7D-4BEF-B392-4AF50E09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3D353849-53F5-4E49-9715-B640E13E5DB2}"/>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40</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784FA6C0-1576-400B-B86D-9607523D9E9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277 </a:t>
            </a:r>
            <a:r>
              <a:rPr lang="fr-FR" sz="1800" dirty="0" err="1">
                <a:solidFill>
                  <a:schemeClr val="bg1"/>
                </a:solidFill>
              </a:rPr>
              <a:t>respondents</a:t>
            </a:r>
            <a:endParaRPr lang="fr-FR" sz="1800" dirty="0">
              <a:solidFill>
                <a:schemeClr val="bg1"/>
              </a:solidFill>
            </a:endParaRPr>
          </a:p>
        </p:txBody>
      </p:sp>
      <p:grpSp>
        <p:nvGrpSpPr>
          <p:cNvPr id="14" name="Groupe 13">
            <a:extLst>
              <a:ext uri="{FF2B5EF4-FFF2-40B4-BE49-F238E27FC236}">
                <a16:creationId xmlns:a16="http://schemas.microsoft.com/office/drawing/2014/main" id="{BE7720B7-99F8-4C3F-8603-97EAFE0BB729}"/>
              </a:ext>
            </a:extLst>
          </p:cNvPr>
          <p:cNvGrpSpPr/>
          <p:nvPr/>
        </p:nvGrpSpPr>
        <p:grpSpPr>
          <a:xfrm>
            <a:off x="523116" y="1856667"/>
            <a:ext cx="10401108" cy="4286625"/>
            <a:chOff x="779591" y="1823214"/>
            <a:chExt cx="10401108" cy="4286625"/>
          </a:xfrm>
        </p:grpSpPr>
        <p:sp>
          <p:nvSpPr>
            <p:cNvPr id="6" name="ZoneTexte 5">
              <a:extLst>
                <a:ext uri="{FF2B5EF4-FFF2-40B4-BE49-F238E27FC236}">
                  <a16:creationId xmlns:a16="http://schemas.microsoft.com/office/drawing/2014/main" id="{61EC4FDA-9A43-4B11-9087-B883F778A2EF}"/>
                </a:ext>
              </a:extLst>
            </p:cNvPr>
            <p:cNvSpPr txBox="1"/>
            <p:nvPr/>
          </p:nvSpPr>
          <p:spPr>
            <a:xfrm>
              <a:off x="6902605" y="1823214"/>
              <a:ext cx="4278094" cy="1477328"/>
            </a:xfrm>
            <a:prstGeom prst="rect">
              <a:avLst/>
            </a:prstGeom>
            <a:noFill/>
          </p:spPr>
          <p:txBody>
            <a:bodyPr wrap="none" rtlCol="0">
              <a:spAutoFit/>
            </a:bodyPr>
            <a:lstStyle/>
            <a:p>
              <a:endParaRPr lang="fr-FR" dirty="0"/>
            </a:p>
            <a:p>
              <a:r>
                <a:rPr lang="fr-FR" dirty="0" err="1"/>
                <a:t>respondents</a:t>
              </a:r>
              <a:r>
                <a:rPr lang="fr-FR" dirty="0"/>
                <a:t> </a:t>
              </a:r>
              <a:r>
                <a:rPr lang="fr-FR" dirty="0" err="1"/>
                <a:t>who</a:t>
              </a:r>
              <a:r>
                <a:rPr lang="fr-FR" dirty="0"/>
                <a:t> have </a:t>
              </a:r>
              <a:r>
                <a:rPr lang="fr-FR" dirty="0" err="1"/>
                <a:t>stayed</a:t>
              </a:r>
              <a:r>
                <a:rPr lang="fr-FR" dirty="0"/>
                <a:t> </a:t>
              </a:r>
              <a:r>
                <a:rPr lang="fr-FR" dirty="0" err="1"/>
                <a:t>with</a:t>
              </a:r>
              <a:r>
                <a:rPr lang="fr-FR" dirty="0"/>
                <a:t> CS hosts</a:t>
              </a:r>
            </a:p>
            <a:p>
              <a:r>
                <a:rPr lang="fr-FR" dirty="0" err="1"/>
                <a:t>during</a:t>
              </a:r>
              <a:r>
                <a:rPr lang="fr-FR" dirty="0"/>
                <a:t> </a:t>
              </a:r>
              <a:r>
                <a:rPr lang="fr-FR" dirty="0" err="1"/>
                <a:t>past</a:t>
              </a:r>
              <a:r>
                <a:rPr lang="fr-FR" dirty="0"/>
                <a:t> 12 </a:t>
              </a:r>
              <a:r>
                <a:rPr lang="fr-FR" dirty="0" err="1"/>
                <a:t>months</a:t>
              </a:r>
              <a:endParaRPr lang="fr-FR" dirty="0"/>
            </a:p>
            <a:p>
              <a:endParaRPr lang="fr-FR" dirty="0"/>
            </a:p>
            <a:p>
              <a:endParaRPr lang="fr-FR" dirty="0"/>
            </a:p>
          </p:txBody>
        </p:sp>
        <p:pic>
          <p:nvPicPr>
            <p:cNvPr id="10" name="Image 9">
              <a:extLst>
                <a:ext uri="{FF2B5EF4-FFF2-40B4-BE49-F238E27FC236}">
                  <a16:creationId xmlns:a16="http://schemas.microsoft.com/office/drawing/2014/main" id="{20831600-596C-4976-9DBD-0F1F459072C5}"/>
                </a:ext>
              </a:extLst>
            </p:cNvPr>
            <p:cNvPicPr>
              <a:picLocks noChangeAspect="1"/>
            </p:cNvPicPr>
            <p:nvPr/>
          </p:nvPicPr>
          <p:blipFill>
            <a:blip r:embed="rId3"/>
            <a:stretch>
              <a:fillRect/>
            </a:stretch>
          </p:blipFill>
          <p:spPr>
            <a:xfrm>
              <a:off x="892098" y="3044283"/>
              <a:ext cx="5049151" cy="3065556"/>
            </a:xfrm>
            <a:prstGeom prst="rect">
              <a:avLst/>
            </a:prstGeom>
          </p:spPr>
        </p:pic>
        <p:sp>
          <p:nvSpPr>
            <p:cNvPr id="11" name="ZoneTexte 10">
              <a:extLst>
                <a:ext uri="{FF2B5EF4-FFF2-40B4-BE49-F238E27FC236}">
                  <a16:creationId xmlns:a16="http://schemas.microsoft.com/office/drawing/2014/main" id="{C592C915-BA75-4C90-BFAA-1FC6D6C29657}"/>
                </a:ext>
              </a:extLst>
            </p:cNvPr>
            <p:cNvSpPr txBox="1"/>
            <p:nvPr/>
          </p:nvSpPr>
          <p:spPr>
            <a:xfrm>
              <a:off x="779591" y="2199413"/>
              <a:ext cx="5116272" cy="369332"/>
            </a:xfrm>
            <a:prstGeom prst="rect">
              <a:avLst/>
            </a:prstGeom>
            <a:noFill/>
          </p:spPr>
          <p:txBody>
            <a:bodyPr wrap="none" rtlCol="0">
              <a:spAutoFit/>
            </a:bodyPr>
            <a:lstStyle/>
            <a:p>
              <a:r>
                <a:rPr lang="fr-FR" dirty="0"/>
                <a:t>all 700 </a:t>
              </a:r>
              <a:r>
                <a:rPr lang="fr-FR" dirty="0" err="1"/>
                <a:t>respondents</a:t>
              </a:r>
              <a:r>
                <a:rPr lang="fr-FR" dirty="0"/>
                <a:t> </a:t>
              </a:r>
              <a:r>
                <a:rPr lang="fr-FR" dirty="0" err="1"/>
                <a:t>using</a:t>
              </a:r>
              <a:r>
                <a:rPr lang="fr-FR" dirty="0"/>
                <a:t> </a:t>
              </a:r>
              <a:r>
                <a:rPr lang="fr-FR" dirty="0" err="1"/>
                <a:t>other</a:t>
              </a:r>
              <a:r>
                <a:rPr lang="fr-FR" dirty="0"/>
                <a:t> </a:t>
              </a:r>
              <a:r>
                <a:rPr lang="fr-FR" dirty="0" err="1"/>
                <a:t>hospitality</a:t>
              </a:r>
              <a:r>
                <a:rPr lang="fr-FR" dirty="0"/>
                <a:t> </a:t>
              </a:r>
              <a:r>
                <a:rPr lang="fr-FR" dirty="0" err="1"/>
                <a:t>websites</a:t>
              </a:r>
              <a:endParaRPr lang="fr-FR" dirty="0"/>
            </a:p>
          </p:txBody>
        </p:sp>
        <p:pic>
          <p:nvPicPr>
            <p:cNvPr id="4" name="Image 3">
              <a:extLst>
                <a:ext uri="{FF2B5EF4-FFF2-40B4-BE49-F238E27FC236}">
                  <a16:creationId xmlns:a16="http://schemas.microsoft.com/office/drawing/2014/main" id="{BC6708EC-E81B-4CB4-9B9E-2D8DA601B8F2}"/>
                </a:ext>
              </a:extLst>
            </p:cNvPr>
            <p:cNvPicPr>
              <a:picLocks noChangeAspect="1"/>
            </p:cNvPicPr>
            <p:nvPr/>
          </p:nvPicPr>
          <p:blipFill>
            <a:blip r:embed="rId4"/>
            <a:stretch>
              <a:fillRect/>
            </a:stretch>
          </p:blipFill>
          <p:spPr>
            <a:xfrm>
              <a:off x="6176934" y="3284402"/>
              <a:ext cx="5003765" cy="2774315"/>
            </a:xfrm>
            <a:prstGeom prst="rect">
              <a:avLst/>
            </a:prstGeom>
          </p:spPr>
        </p:pic>
      </p:grpSp>
    </p:spTree>
    <p:extLst>
      <p:ext uri="{BB962C8B-B14F-4D97-AF65-F5344CB8AC3E}">
        <p14:creationId xmlns:p14="http://schemas.microsoft.com/office/powerpoint/2010/main" val="63455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p:txBody>
          <a:bodyPr>
            <a:noAutofit/>
          </a:bodyPr>
          <a:lstStyle/>
          <a:p>
            <a:r>
              <a:rPr lang="fr-FR" sz="4000" dirty="0" err="1"/>
              <a:t>Respondents</a:t>
            </a:r>
            <a:r>
              <a:rPr lang="fr-FR" sz="4000" dirty="0"/>
              <a:t> </a:t>
            </a:r>
            <a:r>
              <a:rPr lang="fr-FR" sz="4000" dirty="0" err="1"/>
              <a:t>who</a:t>
            </a:r>
            <a:r>
              <a:rPr lang="fr-FR" sz="4000" dirty="0"/>
              <a:t> have not </a:t>
            </a:r>
            <a:r>
              <a:rPr lang="fr-FR" sz="4000" dirty="0" err="1"/>
              <a:t>logged</a:t>
            </a:r>
            <a:r>
              <a:rPr lang="fr-FR" sz="4000" dirty="0"/>
              <a:t> in for 6 </a:t>
            </a:r>
            <a:r>
              <a:rPr lang="fr-FR" sz="4000" dirty="0" err="1"/>
              <a:t>months</a:t>
            </a:r>
            <a:r>
              <a:rPr lang="fr-FR" sz="4000" dirty="0"/>
              <a:t> </a:t>
            </a:r>
            <a:r>
              <a:rPr lang="fr-FR" sz="4000" dirty="0" err="1"/>
              <a:t>also</a:t>
            </a:r>
            <a:r>
              <a:rPr lang="fr-FR" sz="4000" dirty="0"/>
              <a:t> rate BeWelcome </a:t>
            </a:r>
            <a:r>
              <a:rPr lang="fr-FR" sz="4000" dirty="0" err="1"/>
              <a:t>slightly</a:t>
            </a:r>
            <a:r>
              <a:rPr lang="fr-FR" sz="4000" dirty="0"/>
              <a:t> </a:t>
            </a:r>
            <a:r>
              <a:rPr lang="fr-FR" sz="4000" dirty="0" err="1"/>
              <a:t>worse</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41</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9"/>
            <a:ext cx="9780330" cy="369332"/>
          </a:xfrm>
          <a:prstGeom prst="rect">
            <a:avLst/>
          </a:prstGeom>
        </p:spPr>
        <p:txBody>
          <a:bodyPr wrap="square">
            <a:spAutoFit/>
          </a:bodyPr>
          <a:lstStyle/>
          <a:p>
            <a:r>
              <a:rPr lang="en-US" dirty="0"/>
              <a:t>30 How do you rate BeWelcome compared with the other hospitality website(s) which you use?</a:t>
            </a:r>
            <a:endParaRPr lang="fr-FR" dirty="0"/>
          </a:p>
        </p:txBody>
      </p:sp>
      <p:pic>
        <p:nvPicPr>
          <p:cNvPr id="7" name="Image 6">
            <a:extLst>
              <a:ext uri="{FF2B5EF4-FFF2-40B4-BE49-F238E27FC236}">
                <a16:creationId xmlns:a16="http://schemas.microsoft.com/office/drawing/2014/main" id="{4FC3B782-6F7D-4BEF-B392-4AF50E09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8" name="Espace réservé du numéro de diapositive 4">
            <a:extLst>
              <a:ext uri="{FF2B5EF4-FFF2-40B4-BE49-F238E27FC236}">
                <a16:creationId xmlns:a16="http://schemas.microsoft.com/office/drawing/2014/main" id="{3D353849-53F5-4E49-9715-B640E13E5DB2}"/>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41</a:t>
            </a:fld>
            <a:endParaRPr lang="fr-FR" sz="2400" dirty="0">
              <a:solidFill>
                <a:schemeClr val="bg1"/>
              </a:solidFill>
            </a:endParaRPr>
          </a:p>
        </p:txBody>
      </p:sp>
      <p:sp>
        <p:nvSpPr>
          <p:cNvPr id="9" name="Espace réservé du numéro de diapositive 4">
            <a:extLst>
              <a:ext uri="{FF2B5EF4-FFF2-40B4-BE49-F238E27FC236}">
                <a16:creationId xmlns:a16="http://schemas.microsoft.com/office/drawing/2014/main" id="{784FA6C0-1576-400B-B86D-9607523D9E9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235 </a:t>
            </a:r>
            <a:r>
              <a:rPr lang="fr-FR" sz="1800" dirty="0" err="1">
                <a:solidFill>
                  <a:schemeClr val="bg1"/>
                </a:solidFill>
              </a:rPr>
              <a:t>respondents</a:t>
            </a:r>
            <a:endParaRPr lang="fr-FR" sz="1800" dirty="0">
              <a:solidFill>
                <a:schemeClr val="bg1"/>
              </a:solidFill>
            </a:endParaRPr>
          </a:p>
        </p:txBody>
      </p:sp>
      <p:pic>
        <p:nvPicPr>
          <p:cNvPr id="11" name="Image 10">
            <a:extLst>
              <a:ext uri="{FF2B5EF4-FFF2-40B4-BE49-F238E27FC236}">
                <a16:creationId xmlns:a16="http://schemas.microsoft.com/office/drawing/2014/main" id="{20BF316D-955A-4111-8300-B7A3725A1CCA}"/>
              </a:ext>
            </a:extLst>
          </p:cNvPr>
          <p:cNvPicPr>
            <a:picLocks noChangeAspect="1"/>
          </p:cNvPicPr>
          <p:nvPr/>
        </p:nvPicPr>
        <p:blipFill>
          <a:blip r:embed="rId3"/>
          <a:stretch>
            <a:fillRect/>
          </a:stretch>
        </p:blipFill>
        <p:spPr>
          <a:xfrm>
            <a:off x="892099" y="3350351"/>
            <a:ext cx="4545038" cy="2759487"/>
          </a:xfrm>
          <a:prstGeom prst="rect">
            <a:avLst/>
          </a:prstGeom>
        </p:spPr>
      </p:pic>
      <p:sp>
        <p:nvSpPr>
          <p:cNvPr id="12" name="ZoneTexte 11">
            <a:extLst>
              <a:ext uri="{FF2B5EF4-FFF2-40B4-BE49-F238E27FC236}">
                <a16:creationId xmlns:a16="http://schemas.microsoft.com/office/drawing/2014/main" id="{29BDBF78-A6F6-46F6-A02F-509DF59350B7}"/>
              </a:ext>
            </a:extLst>
          </p:cNvPr>
          <p:cNvSpPr txBox="1"/>
          <p:nvPr/>
        </p:nvSpPr>
        <p:spPr>
          <a:xfrm>
            <a:off x="779591" y="2199413"/>
            <a:ext cx="5116272" cy="369332"/>
          </a:xfrm>
          <a:prstGeom prst="rect">
            <a:avLst/>
          </a:prstGeom>
          <a:noFill/>
        </p:spPr>
        <p:txBody>
          <a:bodyPr wrap="none" rtlCol="0">
            <a:spAutoFit/>
          </a:bodyPr>
          <a:lstStyle/>
          <a:p>
            <a:r>
              <a:rPr lang="fr-FR" dirty="0"/>
              <a:t>all 700 </a:t>
            </a:r>
            <a:r>
              <a:rPr lang="fr-FR" dirty="0" err="1"/>
              <a:t>respondents</a:t>
            </a:r>
            <a:r>
              <a:rPr lang="fr-FR" dirty="0"/>
              <a:t> </a:t>
            </a:r>
            <a:r>
              <a:rPr lang="fr-FR" dirty="0" err="1"/>
              <a:t>using</a:t>
            </a:r>
            <a:r>
              <a:rPr lang="fr-FR" dirty="0"/>
              <a:t> </a:t>
            </a:r>
            <a:r>
              <a:rPr lang="fr-FR" dirty="0" err="1"/>
              <a:t>other</a:t>
            </a:r>
            <a:r>
              <a:rPr lang="fr-FR" dirty="0"/>
              <a:t> </a:t>
            </a:r>
            <a:r>
              <a:rPr lang="fr-FR" dirty="0" err="1"/>
              <a:t>hospitality</a:t>
            </a:r>
            <a:r>
              <a:rPr lang="fr-FR" dirty="0"/>
              <a:t> </a:t>
            </a:r>
            <a:r>
              <a:rPr lang="fr-FR" dirty="0" err="1"/>
              <a:t>websites</a:t>
            </a:r>
            <a:endParaRPr lang="fr-FR" dirty="0"/>
          </a:p>
        </p:txBody>
      </p:sp>
      <p:sp>
        <p:nvSpPr>
          <p:cNvPr id="14" name="Rectangle 13">
            <a:extLst>
              <a:ext uri="{FF2B5EF4-FFF2-40B4-BE49-F238E27FC236}">
                <a16:creationId xmlns:a16="http://schemas.microsoft.com/office/drawing/2014/main" id="{E51D89EC-2BC9-4DF0-9DFD-7A1EC4C00879}"/>
              </a:ext>
            </a:extLst>
          </p:cNvPr>
          <p:cNvSpPr/>
          <p:nvPr/>
        </p:nvSpPr>
        <p:spPr>
          <a:xfrm>
            <a:off x="5914615" y="2199413"/>
            <a:ext cx="5017912" cy="369332"/>
          </a:xfrm>
          <a:prstGeom prst="rect">
            <a:avLst/>
          </a:prstGeom>
        </p:spPr>
        <p:txBody>
          <a:bodyPr wrap="none">
            <a:spAutoFit/>
          </a:bodyPr>
          <a:lstStyle/>
          <a:p>
            <a:r>
              <a:rPr lang="fr-FR" dirty="0" err="1"/>
              <a:t>Respondents</a:t>
            </a:r>
            <a:r>
              <a:rPr lang="fr-FR" dirty="0"/>
              <a:t> </a:t>
            </a:r>
            <a:r>
              <a:rPr lang="fr-FR" dirty="0" err="1"/>
              <a:t>who</a:t>
            </a:r>
            <a:r>
              <a:rPr lang="fr-FR" dirty="0"/>
              <a:t> have not </a:t>
            </a:r>
            <a:r>
              <a:rPr lang="fr-FR" dirty="0" err="1"/>
              <a:t>logged</a:t>
            </a:r>
            <a:r>
              <a:rPr lang="fr-FR" dirty="0"/>
              <a:t> in for 6 </a:t>
            </a:r>
            <a:r>
              <a:rPr lang="fr-FR" dirty="0" err="1"/>
              <a:t>months</a:t>
            </a:r>
            <a:r>
              <a:rPr lang="fr-FR" dirty="0"/>
              <a:t> </a:t>
            </a:r>
          </a:p>
        </p:txBody>
      </p:sp>
      <p:pic>
        <p:nvPicPr>
          <p:cNvPr id="4" name="Image 3">
            <a:extLst>
              <a:ext uri="{FF2B5EF4-FFF2-40B4-BE49-F238E27FC236}">
                <a16:creationId xmlns:a16="http://schemas.microsoft.com/office/drawing/2014/main" id="{3EEBFAD6-7550-4F03-B8F8-A2AD3C3B30BF}"/>
              </a:ext>
            </a:extLst>
          </p:cNvPr>
          <p:cNvPicPr>
            <a:picLocks noChangeAspect="1"/>
          </p:cNvPicPr>
          <p:nvPr/>
        </p:nvPicPr>
        <p:blipFill>
          <a:blip r:embed="rId4"/>
          <a:stretch>
            <a:fillRect/>
          </a:stretch>
        </p:blipFill>
        <p:spPr>
          <a:xfrm>
            <a:off x="5914615" y="3350351"/>
            <a:ext cx="4767204" cy="2816129"/>
          </a:xfrm>
          <a:prstGeom prst="rect">
            <a:avLst/>
          </a:prstGeom>
        </p:spPr>
      </p:pic>
    </p:spTree>
    <p:extLst>
      <p:ext uri="{BB962C8B-B14F-4D97-AF65-F5344CB8AC3E}">
        <p14:creationId xmlns:p14="http://schemas.microsoft.com/office/powerpoint/2010/main" val="376098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EA5F5E4-3F0C-4621-87B5-121B3841BE65}"/>
              </a:ext>
            </a:extLst>
          </p:cNvPr>
          <p:cNvSpPr txBox="1"/>
          <p:nvPr/>
        </p:nvSpPr>
        <p:spPr>
          <a:xfrm>
            <a:off x="4458602" y="2141034"/>
            <a:ext cx="358723" cy="3880625"/>
          </a:xfrm>
          <a:prstGeom prst="rect">
            <a:avLst/>
          </a:prstGeom>
          <a:solidFill>
            <a:schemeClr val="bg1"/>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1" y="402484"/>
            <a:ext cx="10383208" cy="1461188"/>
          </a:xfrm>
        </p:spPr>
        <p:txBody>
          <a:bodyPr>
            <a:noAutofit/>
          </a:bodyPr>
          <a:lstStyle/>
          <a:p>
            <a:r>
              <a:rPr lang="fr-FR" sz="4000" dirty="0"/>
              <a:t>Most have not made </a:t>
            </a:r>
            <a:r>
              <a:rPr lang="fr-FR" sz="4000" dirty="0" err="1"/>
              <a:t>any</a:t>
            </a:r>
            <a:r>
              <a:rPr lang="fr-FR" sz="4000" dirty="0"/>
              <a:t> </a:t>
            </a:r>
            <a:r>
              <a:rPr lang="fr-FR" sz="4000" dirty="0" err="1"/>
              <a:t>other</a:t>
            </a:r>
            <a:r>
              <a:rPr lang="fr-FR" sz="4000" dirty="0"/>
              <a:t> use of BeWelcome </a:t>
            </a:r>
            <a:r>
              <a:rPr lang="fr-FR" sz="4000" dirty="0" err="1"/>
              <a:t>beside</a:t>
            </a:r>
            <a:r>
              <a:rPr lang="fr-FR" sz="4000" dirty="0"/>
              <a:t> </a:t>
            </a:r>
            <a:r>
              <a:rPr lang="fr-FR" sz="4000" dirty="0" err="1"/>
              <a:t>hosting</a:t>
            </a:r>
            <a:r>
              <a:rPr lang="fr-FR" sz="4000" dirty="0"/>
              <a:t> or </a:t>
            </a:r>
            <a:r>
              <a:rPr lang="fr-FR" sz="4000" dirty="0" err="1"/>
              <a:t>searching</a:t>
            </a:r>
            <a:r>
              <a:rPr lang="fr-FR" sz="4000" dirty="0"/>
              <a:t> for hosts</a:t>
            </a: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42</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780330" cy="369332"/>
          </a:xfrm>
          <a:prstGeom prst="rect">
            <a:avLst/>
          </a:prstGeom>
        </p:spPr>
        <p:txBody>
          <a:bodyPr wrap="square">
            <a:spAutoFit/>
          </a:bodyPr>
          <a:lstStyle/>
          <a:p>
            <a:r>
              <a:rPr lang="en-US" dirty="0"/>
              <a:t>31 Which of these other uses have you made of the BeWelcome website? Please select all which apply: </a:t>
            </a:r>
            <a:endParaRPr lang="fr-FR" dirty="0"/>
          </a:p>
        </p:txBody>
      </p:sp>
      <p:pic>
        <p:nvPicPr>
          <p:cNvPr id="6" name="Image 5">
            <a:extLst>
              <a:ext uri="{FF2B5EF4-FFF2-40B4-BE49-F238E27FC236}">
                <a16:creationId xmlns:a16="http://schemas.microsoft.com/office/drawing/2014/main" id="{2EFABA87-0C73-4BB1-852D-AAF312E63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278B10EC-0C2D-46CA-A309-96E91CEBD8C8}"/>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42</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169A4182-05DE-4D64-B99C-AFA06CF6071F}"/>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sp>
        <p:nvSpPr>
          <p:cNvPr id="10" name="Rectangle 9">
            <a:extLst>
              <a:ext uri="{FF2B5EF4-FFF2-40B4-BE49-F238E27FC236}">
                <a16:creationId xmlns:a16="http://schemas.microsoft.com/office/drawing/2014/main" id="{9481B7EF-91DF-4AE7-9F47-3A00D27133F2}"/>
              </a:ext>
            </a:extLst>
          </p:cNvPr>
          <p:cNvSpPr/>
          <p:nvPr/>
        </p:nvSpPr>
        <p:spPr>
          <a:xfrm>
            <a:off x="1630544" y="2602714"/>
            <a:ext cx="3197927" cy="369332"/>
          </a:xfrm>
          <a:prstGeom prst="rect">
            <a:avLst/>
          </a:prstGeom>
        </p:spPr>
        <p:txBody>
          <a:bodyPr wrap="none">
            <a:spAutoFit/>
          </a:bodyPr>
          <a:lstStyle/>
          <a:p>
            <a:pPr algn="r"/>
            <a:r>
              <a:rPr lang="en-US" dirty="0"/>
              <a:t>read group or forum discussions</a:t>
            </a:r>
            <a:endParaRPr lang="fr-FR" dirty="0"/>
          </a:p>
        </p:txBody>
      </p:sp>
      <p:sp>
        <p:nvSpPr>
          <p:cNvPr id="13" name="Rectangle 12">
            <a:extLst>
              <a:ext uri="{FF2B5EF4-FFF2-40B4-BE49-F238E27FC236}">
                <a16:creationId xmlns:a16="http://schemas.microsoft.com/office/drawing/2014/main" id="{EB8DA2F0-90EF-4E1D-9D9C-904795E13090}"/>
              </a:ext>
            </a:extLst>
          </p:cNvPr>
          <p:cNvSpPr/>
          <p:nvPr/>
        </p:nvSpPr>
        <p:spPr>
          <a:xfrm>
            <a:off x="692788" y="3315966"/>
            <a:ext cx="4135684" cy="369332"/>
          </a:xfrm>
          <a:prstGeom prst="rect">
            <a:avLst/>
          </a:prstGeom>
        </p:spPr>
        <p:txBody>
          <a:bodyPr wrap="none">
            <a:spAutoFit/>
          </a:bodyPr>
          <a:lstStyle/>
          <a:p>
            <a:pPr algn="r"/>
            <a:r>
              <a:rPr lang="en-US" dirty="0"/>
              <a:t>participated in group or forum discussions</a:t>
            </a:r>
            <a:endParaRPr lang="fr-FR" dirty="0"/>
          </a:p>
        </p:txBody>
      </p:sp>
      <p:sp>
        <p:nvSpPr>
          <p:cNvPr id="14" name="Rectangle 13">
            <a:extLst>
              <a:ext uri="{FF2B5EF4-FFF2-40B4-BE49-F238E27FC236}">
                <a16:creationId xmlns:a16="http://schemas.microsoft.com/office/drawing/2014/main" id="{C49256EC-FCE8-4FA7-9FC5-20EAF9D81264}"/>
              </a:ext>
            </a:extLst>
          </p:cNvPr>
          <p:cNvSpPr/>
          <p:nvPr/>
        </p:nvSpPr>
        <p:spPr>
          <a:xfrm>
            <a:off x="1439569" y="4016155"/>
            <a:ext cx="3398174" cy="369332"/>
          </a:xfrm>
          <a:prstGeom prst="rect">
            <a:avLst/>
          </a:prstGeom>
        </p:spPr>
        <p:txBody>
          <a:bodyPr wrap="none">
            <a:spAutoFit/>
          </a:bodyPr>
          <a:lstStyle/>
          <a:p>
            <a:pPr algn="r"/>
            <a:r>
              <a:rPr lang="en-US" dirty="0"/>
              <a:t>participated in an activity or event</a:t>
            </a:r>
            <a:endParaRPr lang="fr-FR" dirty="0"/>
          </a:p>
        </p:txBody>
      </p:sp>
      <p:sp>
        <p:nvSpPr>
          <p:cNvPr id="15" name="Rectangle 14">
            <a:extLst>
              <a:ext uri="{FF2B5EF4-FFF2-40B4-BE49-F238E27FC236}">
                <a16:creationId xmlns:a16="http://schemas.microsoft.com/office/drawing/2014/main" id="{21C28092-CE0C-4FEE-94DE-3A612B493C83}"/>
              </a:ext>
            </a:extLst>
          </p:cNvPr>
          <p:cNvSpPr/>
          <p:nvPr/>
        </p:nvSpPr>
        <p:spPr>
          <a:xfrm>
            <a:off x="1217103" y="4729407"/>
            <a:ext cx="3611373" cy="369332"/>
          </a:xfrm>
          <a:prstGeom prst="rect">
            <a:avLst/>
          </a:prstGeom>
        </p:spPr>
        <p:txBody>
          <a:bodyPr wrap="none">
            <a:spAutoFit/>
          </a:bodyPr>
          <a:lstStyle/>
          <a:p>
            <a:pPr algn="r"/>
            <a:r>
              <a:rPr lang="en-US" dirty="0"/>
              <a:t>organized an activity or event myself</a:t>
            </a:r>
            <a:endParaRPr lang="fr-FR" dirty="0"/>
          </a:p>
        </p:txBody>
      </p:sp>
      <p:sp>
        <p:nvSpPr>
          <p:cNvPr id="16" name="Rectangle 15">
            <a:extLst>
              <a:ext uri="{FF2B5EF4-FFF2-40B4-BE49-F238E27FC236}">
                <a16:creationId xmlns:a16="http://schemas.microsoft.com/office/drawing/2014/main" id="{75C7CB70-6B0E-4F28-A413-55E6604A67C7}"/>
              </a:ext>
            </a:extLst>
          </p:cNvPr>
          <p:cNvSpPr/>
          <p:nvPr/>
        </p:nvSpPr>
        <p:spPr>
          <a:xfrm>
            <a:off x="2936325" y="5444156"/>
            <a:ext cx="1901418" cy="369332"/>
          </a:xfrm>
          <a:prstGeom prst="rect">
            <a:avLst/>
          </a:prstGeom>
        </p:spPr>
        <p:txBody>
          <a:bodyPr wrap="none">
            <a:spAutoFit/>
          </a:bodyPr>
          <a:lstStyle/>
          <a:p>
            <a:pPr algn="r"/>
            <a:r>
              <a:rPr lang="fr-FR" dirty="0"/>
              <a:t>none of the </a:t>
            </a:r>
            <a:r>
              <a:rPr lang="fr-FR" dirty="0" err="1"/>
              <a:t>above</a:t>
            </a:r>
            <a:endParaRPr lang="fr-FR" dirty="0"/>
          </a:p>
        </p:txBody>
      </p:sp>
      <p:pic>
        <p:nvPicPr>
          <p:cNvPr id="17" name="Image 16">
            <a:extLst>
              <a:ext uri="{FF2B5EF4-FFF2-40B4-BE49-F238E27FC236}">
                <a16:creationId xmlns:a16="http://schemas.microsoft.com/office/drawing/2014/main" id="{1B2BD8F7-1739-4B27-89EA-6185A3389DB2}"/>
              </a:ext>
            </a:extLst>
          </p:cNvPr>
          <p:cNvPicPr>
            <a:picLocks noChangeAspect="1"/>
          </p:cNvPicPr>
          <p:nvPr/>
        </p:nvPicPr>
        <p:blipFill>
          <a:blip r:embed="rId3"/>
          <a:stretch>
            <a:fillRect/>
          </a:stretch>
        </p:blipFill>
        <p:spPr>
          <a:xfrm>
            <a:off x="4875012" y="2058713"/>
            <a:ext cx="4381500" cy="4162425"/>
          </a:xfrm>
          <a:prstGeom prst="rect">
            <a:avLst/>
          </a:prstGeom>
        </p:spPr>
      </p:pic>
      <p:sp>
        <p:nvSpPr>
          <p:cNvPr id="4" name="ZoneTexte 3">
            <a:extLst>
              <a:ext uri="{FF2B5EF4-FFF2-40B4-BE49-F238E27FC236}">
                <a16:creationId xmlns:a16="http://schemas.microsoft.com/office/drawing/2014/main" id="{B24E18C8-87CB-4045-9036-254022EB97A3}"/>
              </a:ext>
            </a:extLst>
          </p:cNvPr>
          <p:cNvSpPr txBox="1"/>
          <p:nvPr/>
        </p:nvSpPr>
        <p:spPr>
          <a:xfrm>
            <a:off x="7435682" y="2692710"/>
            <a:ext cx="3410036" cy="923330"/>
          </a:xfrm>
          <a:prstGeom prst="rect">
            <a:avLst/>
          </a:prstGeom>
          <a:solidFill>
            <a:schemeClr val="bg1"/>
          </a:solidFill>
        </p:spPr>
        <p:txBody>
          <a:bodyPr wrap="none" rtlCol="0">
            <a:spAutoFit/>
          </a:bodyPr>
          <a:lstStyle/>
          <a:p>
            <a:r>
              <a:rPr lang="fr-FR" dirty="0"/>
              <a:t>1 of 3 has </a:t>
            </a:r>
            <a:r>
              <a:rPr lang="fr-FR" dirty="0" err="1"/>
              <a:t>read</a:t>
            </a:r>
            <a:r>
              <a:rPr lang="fr-FR" dirty="0"/>
              <a:t> forum discussions, </a:t>
            </a:r>
          </a:p>
          <a:p>
            <a:r>
              <a:rPr lang="fr-FR" dirty="0"/>
              <a:t>but </a:t>
            </a:r>
            <a:r>
              <a:rPr lang="fr-FR" dirty="0" err="1"/>
              <a:t>fewer</a:t>
            </a:r>
            <a:r>
              <a:rPr lang="fr-FR" dirty="0"/>
              <a:t> </a:t>
            </a:r>
            <a:r>
              <a:rPr lang="fr-FR" dirty="0" err="1"/>
              <a:t>than</a:t>
            </a:r>
            <a:r>
              <a:rPr lang="fr-FR" dirty="0"/>
              <a:t> </a:t>
            </a:r>
            <a:r>
              <a:rPr lang="fr-FR" dirty="0" err="1"/>
              <a:t>half</a:t>
            </a:r>
            <a:r>
              <a:rPr lang="fr-FR" dirty="0"/>
              <a:t> of </a:t>
            </a:r>
            <a:r>
              <a:rPr lang="fr-FR" dirty="0" err="1"/>
              <a:t>these</a:t>
            </a:r>
            <a:r>
              <a:rPr lang="fr-FR" dirty="0"/>
              <a:t> have </a:t>
            </a:r>
          </a:p>
          <a:p>
            <a:r>
              <a:rPr lang="fr-FR" dirty="0" err="1"/>
              <a:t>posted</a:t>
            </a:r>
            <a:r>
              <a:rPr lang="fr-FR" dirty="0"/>
              <a:t> </a:t>
            </a:r>
            <a:r>
              <a:rPr lang="fr-FR" dirty="0" err="1"/>
              <a:t>themselves</a:t>
            </a:r>
            <a:r>
              <a:rPr lang="fr-FR" dirty="0"/>
              <a:t>.</a:t>
            </a:r>
          </a:p>
        </p:txBody>
      </p:sp>
    </p:spTree>
    <p:extLst>
      <p:ext uri="{BB962C8B-B14F-4D97-AF65-F5344CB8AC3E}">
        <p14:creationId xmlns:p14="http://schemas.microsoft.com/office/powerpoint/2010/main" val="1022249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21779"/>
          </a:xfrm>
        </p:spPr>
        <p:txBody>
          <a:bodyPr>
            <a:noAutofit/>
          </a:bodyPr>
          <a:lstStyle/>
          <a:p>
            <a:r>
              <a:rPr lang="fr-FR" sz="4000" dirty="0"/>
              <a:t>18% of male and 11% of </a:t>
            </a:r>
            <a:r>
              <a:rPr lang="fr-FR" sz="4000" dirty="0" err="1"/>
              <a:t>female</a:t>
            </a:r>
            <a:r>
              <a:rPr lang="fr-FR" sz="4000" dirty="0"/>
              <a:t> </a:t>
            </a:r>
            <a:r>
              <a:rPr lang="fr-FR" sz="4000" dirty="0" err="1"/>
              <a:t>respondents</a:t>
            </a:r>
            <a:r>
              <a:rPr lang="fr-FR" sz="4000" dirty="0"/>
              <a:t> are </a:t>
            </a:r>
            <a:r>
              <a:rPr lang="fr-FR" sz="4000" dirty="0" err="1"/>
              <a:t>dissatisfied</a:t>
            </a:r>
            <a:r>
              <a:rPr lang="fr-FR" sz="4000" dirty="0"/>
              <a:t> </a:t>
            </a:r>
            <a:r>
              <a:rPr lang="fr-FR" sz="4000" dirty="0" err="1"/>
              <a:t>with</a:t>
            </a:r>
            <a:r>
              <a:rPr lang="fr-FR" sz="4000" dirty="0"/>
              <a:t> BeWelcome</a:t>
            </a:r>
            <a:endParaRPr lang="fr-FR" sz="1800" dirty="0">
              <a:highlight>
                <a:srgbClr val="FFFF00"/>
              </a:highlight>
            </a:endParaRPr>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43</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1"/>
            <a:ext cx="9780330" cy="369332"/>
          </a:xfrm>
          <a:prstGeom prst="rect">
            <a:avLst/>
          </a:prstGeom>
        </p:spPr>
        <p:txBody>
          <a:bodyPr wrap="square">
            <a:spAutoFit/>
          </a:bodyPr>
          <a:lstStyle/>
          <a:p>
            <a:r>
              <a:rPr lang="en-US" dirty="0"/>
              <a:t>32 Overall, how satisfied are you with BeWelcome?</a:t>
            </a:r>
            <a:endParaRPr lang="fr-FR" dirty="0"/>
          </a:p>
        </p:txBody>
      </p:sp>
      <p:pic>
        <p:nvPicPr>
          <p:cNvPr id="9" name="Image 8">
            <a:extLst>
              <a:ext uri="{FF2B5EF4-FFF2-40B4-BE49-F238E27FC236}">
                <a16:creationId xmlns:a16="http://schemas.microsoft.com/office/drawing/2014/main" id="{0B098A2A-D0C9-4EE5-B63A-C150685F3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0" name="Espace réservé du numéro de diapositive 4">
            <a:extLst>
              <a:ext uri="{FF2B5EF4-FFF2-40B4-BE49-F238E27FC236}">
                <a16:creationId xmlns:a16="http://schemas.microsoft.com/office/drawing/2014/main" id="{24E6B280-665B-4713-87F3-F139038CB2E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43</a:t>
            </a:fld>
            <a:endParaRPr lang="fr-FR" sz="2400" dirty="0">
              <a:solidFill>
                <a:schemeClr val="bg1"/>
              </a:solidFill>
            </a:endParaRPr>
          </a:p>
        </p:txBody>
      </p:sp>
      <p:sp>
        <p:nvSpPr>
          <p:cNvPr id="11" name="Espace réservé du numéro de diapositive 4">
            <a:extLst>
              <a:ext uri="{FF2B5EF4-FFF2-40B4-BE49-F238E27FC236}">
                <a16:creationId xmlns:a16="http://schemas.microsoft.com/office/drawing/2014/main" id="{8BFFEED1-CF6C-46D8-B5A7-78E4D65C7BC4}"/>
              </a:ext>
            </a:extLst>
          </p:cNvPr>
          <p:cNvSpPr txBox="1">
            <a:spLocks/>
          </p:cNvSpPr>
          <p:nvPr/>
        </p:nvSpPr>
        <p:spPr>
          <a:xfrm>
            <a:off x="4385860" y="7006699"/>
            <a:ext cx="2883756" cy="402484"/>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  553 / 275 </a:t>
            </a:r>
            <a:r>
              <a:rPr lang="fr-FR" sz="1800" dirty="0" err="1">
                <a:solidFill>
                  <a:schemeClr val="bg1"/>
                </a:solidFill>
              </a:rPr>
              <a:t>respondents</a:t>
            </a:r>
            <a:endParaRPr lang="fr-FR" sz="1800" dirty="0">
              <a:solidFill>
                <a:schemeClr val="bg1"/>
              </a:solidFill>
            </a:endParaRPr>
          </a:p>
        </p:txBody>
      </p:sp>
      <p:pic>
        <p:nvPicPr>
          <p:cNvPr id="12" name="Image 11">
            <a:extLst>
              <a:ext uri="{FF2B5EF4-FFF2-40B4-BE49-F238E27FC236}">
                <a16:creationId xmlns:a16="http://schemas.microsoft.com/office/drawing/2014/main" id="{CFD1FA65-CF1B-4E2E-94E8-D85E107CB5BF}"/>
              </a:ext>
            </a:extLst>
          </p:cNvPr>
          <p:cNvPicPr>
            <a:picLocks noChangeAspect="1"/>
          </p:cNvPicPr>
          <p:nvPr/>
        </p:nvPicPr>
        <p:blipFill>
          <a:blip r:embed="rId3"/>
          <a:stretch>
            <a:fillRect/>
          </a:stretch>
        </p:blipFill>
        <p:spPr>
          <a:xfrm>
            <a:off x="391163" y="3039130"/>
            <a:ext cx="3266437" cy="2409313"/>
          </a:xfrm>
          <a:prstGeom prst="rect">
            <a:avLst/>
          </a:prstGeom>
        </p:spPr>
      </p:pic>
      <p:pic>
        <p:nvPicPr>
          <p:cNvPr id="13" name="Image 12">
            <a:extLst>
              <a:ext uri="{FF2B5EF4-FFF2-40B4-BE49-F238E27FC236}">
                <a16:creationId xmlns:a16="http://schemas.microsoft.com/office/drawing/2014/main" id="{EF992902-D751-44EC-B077-E3B1AFE276FE}"/>
              </a:ext>
            </a:extLst>
          </p:cNvPr>
          <p:cNvPicPr>
            <a:picLocks noChangeAspect="1"/>
          </p:cNvPicPr>
          <p:nvPr/>
        </p:nvPicPr>
        <p:blipFill>
          <a:blip r:embed="rId4"/>
          <a:stretch>
            <a:fillRect/>
          </a:stretch>
        </p:blipFill>
        <p:spPr>
          <a:xfrm>
            <a:off x="4089871" y="3057331"/>
            <a:ext cx="3179745" cy="2391111"/>
          </a:xfrm>
          <a:prstGeom prst="rect">
            <a:avLst/>
          </a:prstGeom>
        </p:spPr>
      </p:pic>
      <p:sp>
        <p:nvSpPr>
          <p:cNvPr id="14" name="ZoneTexte 13">
            <a:extLst>
              <a:ext uri="{FF2B5EF4-FFF2-40B4-BE49-F238E27FC236}">
                <a16:creationId xmlns:a16="http://schemas.microsoft.com/office/drawing/2014/main" id="{804A1C24-1E1E-4F4F-B61A-FECA1A3DC16C}"/>
              </a:ext>
            </a:extLst>
          </p:cNvPr>
          <p:cNvSpPr txBox="1"/>
          <p:nvPr/>
        </p:nvSpPr>
        <p:spPr>
          <a:xfrm>
            <a:off x="779591" y="2370304"/>
            <a:ext cx="401072" cy="369332"/>
          </a:xfrm>
          <a:prstGeom prst="rect">
            <a:avLst/>
          </a:prstGeom>
          <a:noFill/>
        </p:spPr>
        <p:txBody>
          <a:bodyPr wrap="none" rtlCol="0">
            <a:spAutoFit/>
          </a:bodyPr>
          <a:lstStyle/>
          <a:p>
            <a:r>
              <a:rPr lang="fr-FR" dirty="0"/>
              <a:t>all</a:t>
            </a:r>
          </a:p>
        </p:txBody>
      </p:sp>
      <p:sp>
        <p:nvSpPr>
          <p:cNvPr id="15" name="ZoneTexte 14">
            <a:extLst>
              <a:ext uri="{FF2B5EF4-FFF2-40B4-BE49-F238E27FC236}">
                <a16:creationId xmlns:a16="http://schemas.microsoft.com/office/drawing/2014/main" id="{62DBF9EF-6B57-4BAE-8A74-F139245616A5}"/>
              </a:ext>
            </a:extLst>
          </p:cNvPr>
          <p:cNvSpPr txBox="1"/>
          <p:nvPr/>
        </p:nvSpPr>
        <p:spPr>
          <a:xfrm>
            <a:off x="4385859" y="2370304"/>
            <a:ext cx="647934" cy="369332"/>
          </a:xfrm>
          <a:prstGeom prst="rect">
            <a:avLst/>
          </a:prstGeom>
          <a:noFill/>
        </p:spPr>
        <p:txBody>
          <a:bodyPr wrap="none" rtlCol="0">
            <a:spAutoFit/>
          </a:bodyPr>
          <a:lstStyle/>
          <a:p>
            <a:r>
              <a:rPr lang="fr-FR" dirty="0"/>
              <a:t>male</a:t>
            </a:r>
          </a:p>
        </p:txBody>
      </p:sp>
      <p:sp>
        <p:nvSpPr>
          <p:cNvPr id="16" name="ZoneTexte 15">
            <a:extLst>
              <a:ext uri="{FF2B5EF4-FFF2-40B4-BE49-F238E27FC236}">
                <a16:creationId xmlns:a16="http://schemas.microsoft.com/office/drawing/2014/main" id="{D65314C1-E305-473C-B438-A86A3C4D1ED6}"/>
              </a:ext>
            </a:extLst>
          </p:cNvPr>
          <p:cNvSpPr txBox="1"/>
          <p:nvPr/>
        </p:nvSpPr>
        <p:spPr>
          <a:xfrm>
            <a:off x="8160931" y="2370304"/>
            <a:ext cx="828112" cy="369332"/>
          </a:xfrm>
          <a:prstGeom prst="rect">
            <a:avLst/>
          </a:prstGeom>
          <a:noFill/>
        </p:spPr>
        <p:txBody>
          <a:bodyPr wrap="none" rtlCol="0">
            <a:spAutoFit/>
          </a:bodyPr>
          <a:lstStyle/>
          <a:p>
            <a:r>
              <a:rPr lang="fr-FR" dirty="0" err="1"/>
              <a:t>female</a:t>
            </a:r>
            <a:endParaRPr lang="fr-FR" dirty="0"/>
          </a:p>
        </p:txBody>
      </p:sp>
      <p:pic>
        <p:nvPicPr>
          <p:cNvPr id="17" name="Image 16">
            <a:extLst>
              <a:ext uri="{FF2B5EF4-FFF2-40B4-BE49-F238E27FC236}">
                <a16:creationId xmlns:a16="http://schemas.microsoft.com/office/drawing/2014/main" id="{85713AE2-BE95-4D97-99A1-DB2DB1A9157B}"/>
              </a:ext>
            </a:extLst>
          </p:cNvPr>
          <p:cNvPicPr>
            <a:picLocks noChangeAspect="1"/>
          </p:cNvPicPr>
          <p:nvPr/>
        </p:nvPicPr>
        <p:blipFill>
          <a:blip r:embed="rId5"/>
          <a:stretch>
            <a:fillRect/>
          </a:stretch>
        </p:blipFill>
        <p:spPr>
          <a:xfrm>
            <a:off x="7736615" y="3057331"/>
            <a:ext cx="3419971" cy="2391112"/>
          </a:xfrm>
          <a:prstGeom prst="rect">
            <a:avLst/>
          </a:prstGeom>
        </p:spPr>
      </p:pic>
    </p:spTree>
    <p:extLst>
      <p:ext uri="{BB962C8B-B14F-4D97-AF65-F5344CB8AC3E}">
        <p14:creationId xmlns:p14="http://schemas.microsoft.com/office/powerpoint/2010/main" val="3471718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21779"/>
          </a:xfrm>
        </p:spPr>
        <p:txBody>
          <a:bodyPr>
            <a:noAutofit/>
          </a:bodyPr>
          <a:lstStyle/>
          <a:p>
            <a:r>
              <a:rPr lang="fr-FR" sz="4000" dirty="0"/>
              <a:t>The </a:t>
            </a:r>
            <a:r>
              <a:rPr lang="fr-FR" sz="4000" dirty="0" err="1"/>
              <a:t>less</a:t>
            </a:r>
            <a:r>
              <a:rPr lang="fr-FR" sz="4000" dirty="0"/>
              <a:t> active </a:t>
            </a:r>
            <a:r>
              <a:rPr lang="fr-FR" sz="4000" dirty="0" err="1"/>
              <a:t>users</a:t>
            </a:r>
            <a:r>
              <a:rPr lang="fr-FR" sz="4000" dirty="0"/>
              <a:t> are </a:t>
            </a:r>
            <a:r>
              <a:rPr lang="fr-FR" sz="4000" dirty="0" err="1"/>
              <a:t>less</a:t>
            </a:r>
            <a:r>
              <a:rPr lang="fr-FR" sz="4000" dirty="0"/>
              <a:t> </a:t>
            </a:r>
            <a:r>
              <a:rPr lang="fr-FR" sz="4000" dirty="0" err="1"/>
              <a:t>satisfied</a:t>
            </a:r>
            <a:r>
              <a:rPr lang="fr-FR" sz="4000" dirty="0"/>
              <a:t> </a:t>
            </a:r>
            <a:r>
              <a:rPr lang="fr-FR" sz="4000" dirty="0" err="1"/>
              <a:t>with</a:t>
            </a:r>
            <a:r>
              <a:rPr lang="fr-FR" sz="4000" dirty="0"/>
              <a:t> BW,</a:t>
            </a:r>
            <a:br>
              <a:rPr lang="fr-FR" sz="4000" dirty="0"/>
            </a:br>
            <a:r>
              <a:rPr lang="fr-FR" sz="4000" dirty="0"/>
              <a:t>but not more </a:t>
            </a:r>
            <a:r>
              <a:rPr lang="fr-FR" sz="4000" dirty="0" err="1"/>
              <a:t>dissatisfied</a:t>
            </a:r>
            <a:br>
              <a:rPr lang="fr-FR" sz="4000" dirty="0"/>
            </a:br>
            <a:endParaRPr lang="fr-FR" sz="18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44</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780330" cy="369332"/>
          </a:xfrm>
          <a:prstGeom prst="rect">
            <a:avLst/>
          </a:prstGeom>
        </p:spPr>
        <p:txBody>
          <a:bodyPr wrap="square">
            <a:spAutoFit/>
          </a:bodyPr>
          <a:lstStyle/>
          <a:p>
            <a:r>
              <a:rPr lang="en-US" dirty="0"/>
              <a:t>32 Overall, how satisfied are you with BeWelcome?</a:t>
            </a:r>
            <a:endParaRPr lang="fr-FR" dirty="0"/>
          </a:p>
        </p:txBody>
      </p:sp>
      <p:pic>
        <p:nvPicPr>
          <p:cNvPr id="9" name="Image 8">
            <a:extLst>
              <a:ext uri="{FF2B5EF4-FFF2-40B4-BE49-F238E27FC236}">
                <a16:creationId xmlns:a16="http://schemas.microsoft.com/office/drawing/2014/main" id="{0B098A2A-D0C9-4EE5-B63A-C150685F3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0" name="Espace réservé du numéro de diapositive 4">
            <a:extLst>
              <a:ext uri="{FF2B5EF4-FFF2-40B4-BE49-F238E27FC236}">
                <a16:creationId xmlns:a16="http://schemas.microsoft.com/office/drawing/2014/main" id="{24E6B280-665B-4713-87F3-F139038CB2E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44</a:t>
            </a:fld>
            <a:endParaRPr lang="fr-FR" sz="2400" dirty="0">
              <a:solidFill>
                <a:schemeClr val="bg1"/>
              </a:solidFill>
            </a:endParaRPr>
          </a:p>
        </p:txBody>
      </p:sp>
      <p:sp>
        <p:nvSpPr>
          <p:cNvPr id="11" name="Espace réservé du numéro de diapositive 4">
            <a:extLst>
              <a:ext uri="{FF2B5EF4-FFF2-40B4-BE49-F238E27FC236}">
                <a16:creationId xmlns:a16="http://schemas.microsoft.com/office/drawing/2014/main" id="{8BFFEED1-CF6C-46D8-B5A7-78E4D65C7BC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292 </a:t>
            </a:r>
            <a:r>
              <a:rPr lang="fr-FR" sz="1800" dirty="0" err="1">
                <a:solidFill>
                  <a:schemeClr val="bg1"/>
                </a:solidFill>
              </a:rPr>
              <a:t>respondents</a:t>
            </a:r>
            <a:endParaRPr lang="fr-FR" sz="1800" dirty="0">
              <a:solidFill>
                <a:schemeClr val="bg1"/>
              </a:solidFill>
            </a:endParaRPr>
          </a:p>
        </p:txBody>
      </p:sp>
      <p:pic>
        <p:nvPicPr>
          <p:cNvPr id="7" name="Image 6">
            <a:extLst>
              <a:ext uri="{FF2B5EF4-FFF2-40B4-BE49-F238E27FC236}">
                <a16:creationId xmlns:a16="http://schemas.microsoft.com/office/drawing/2014/main" id="{65E1B265-AD0D-4D63-BD15-8DB75A1BFFD9}"/>
              </a:ext>
            </a:extLst>
          </p:cNvPr>
          <p:cNvPicPr>
            <a:picLocks noChangeAspect="1"/>
          </p:cNvPicPr>
          <p:nvPr/>
        </p:nvPicPr>
        <p:blipFill>
          <a:blip r:embed="rId3"/>
          <a:stretch>
            <a:fillRect/>
          </a:stretch>
        </p:blipFill>
        <p:spPr>
          <a:xfrm>
            <a:off x="5633404" y="2618831"/>
            <a:ext cx="5294791" cy="3164649"/>
          </a:xfrm>
          <a:prstGeom prst="rect">
            <a:avLst/>
          </a:prstGeom>
        </p:spPr>
      </p:pic>
      <p:pic>
        <p:nvPicPr>
          <p:cNvPr id="12" name="Image 11">
            <a:extLst>
              <a:ext uri="{FF2B5EF4-FFF2-40B4-BE49-F238E27FC236}">
                <a16:creationId xmlns:a16="http://schemas.microsoft.com/office/drawing/2014/main" id="{937468C6-BFC7-4915-BEAD-257C69652BEC}"/>
              </a:ext>
            </a:extLst>
          </p:cNvPr>
          <p:cNvPicPr>
            <a:picLocks noChangeAspect="1"/>
          </p:cNvPicPr>
          <p:nvPr/>
        </p:nvPicPr>
        <p:blipFill>
          <a:blip r:embed="rId4"/>
          <a:stretch>
            <a:fillRect/>
          </a:stretch>
        </p:blipFill>
        <p:spPr>
          <a:xfrm>
            <a:off x="779591" y="2616571"/>
            <a:ext cx="4258896" cy="3141347"/>
          </a:xfrm>
          <a:prstGeom prst="rect">
            <a:avLst/>
          </a:prstGeom>
        </p:spPr>
      </p:pic>
      <p:sp>
        <p:nvSpPr>
          <p:cNvPr id="13" name="ZoneTexte 12">
            <a:extLst>
              <a:ext uri="{FF2B5EF4-FFF2-40B4-BE49-F238E27FC236}">
                <a16:creationId xmlns:a16="http://schemas.microsoft.com/office/drawing/2014/main" id="{F3326BCA-354D-45FF-A200-4F2147116069}"/>
              </a:ext>
            </a:extLst>
          </p:cNvPr>
          <p:cNvSpPr txBox="1"/>
          <p:nvPr/>
        </p:nvSpPr>
        <p:spPr>
          <a:xfrm>
            <a:off x="1415210" y="1944258"/>
            <a:ext cx="401072" cy="369332"/>
          </a:xfrm>
          <a:prstGeom prst="rect">
            <a:avLst/>
          </a:prstGeom>
          <a:noFill/>
        </p:spPr>
        <p:txBody>
          <a:bodyPr wrap="none" rtlCol="0">
            <a:spAutoFit/>
          </a:bodyPr>
          <a:lstStyle/>
          <a:p>
            <a:r>
              <a:rPr lang="fr-FR" dirty="0"/>
              <a:t>all</a:t>
            </a:r>
          </a:p>
        </p:txBody>
      </p:sp>
      <p:sp>
        <p:nvSpPr>
          <p:cNvPr id="14" name="ZoneTexte 13">
            <a:extLst>
              <a:ext uri="{FF2B5EF4-FFF2-40B4-BE49-F238E27FC236}">
                <a16:creationId xmlns:a16="http://schemas.microsoft.com/office/drawing/2014/main" id="{8E2FBAB6-9E58-4DCB-BC77-27FDA3222BAB}"/>
              </a:ext>
            </a:extLst>
          </p:cNvPr>
          <p:cNvSpPr txBox="1"/>
          <p:nvPr/>
        </p:nvSpPr>
        <p:spPr>
          <a:xfrm>
            <a:off x="6288587" y="1944258"/>
            <a:ext cx="3984424" cy="369332"/>
          </a:xfrm>
          <a:prstGeom prst="rect">
            <a:avLst/>
          </a:prstGeom>
          <a:noFill/>
        </p:spPr>
        <p:txBody>
          <a:bodyPr wrap="none" rtlCol="0">
            <a:spAutoFit/>
          </a:bodyPr>
          <a:lstStyle/>
          <a:p>
            <a:r>
              <a:rPr lang="fr-FR" dirty="0"/>
              <a:t>Have not </a:t>
            </a:r>
            <a:r>
              <a:rPr lang="fr-FR" dirty="0" err="1"/>
              <a:t>logged</a:t>
            </a:r>
            <a:r>
              <a:rPr lang="fr-FR" dirty="0"/>
              <a:t> in </a:t>
            </a:r>
            <a:r>
              <a:rPr lang="fr-FR" dirty="0" err="1"/>
              <a:t>during</a:t>
            </a:r>
            <a:r>
              <a:rPr lang="fr-FR" dirty="0"/>
              <a:t> </a:t>
            </a:r>
            <a:r>
              <a:rPr lang="fr-FR" dirty="0" err="1"/>
              <a:t>past</a:t>
            </a:r>
            <a:r>
              <a:rPr lang="fr-FR" dirty="0"/>
              <a:t> 6 </a:t>
            </a:r>
            <a:r>
              <a:rPr lang="fr-FR" dirty="0" err="1"/>
              <a:t>months</a:t>
            </a:r>
            <a:endParaRPr lang="fr-FR" dirty="0"/>
          </a:p>
        </p:txBody>
      </p:sp>
    </p:spTree>
    <p:extLst>
      <p:ext uri="{BB962C8B-B14F-4D97-AF65-F5344CB8AC3E}">
        <p14:creationId xmlns:p14="http://schemas.microsoft.com/office/powerpoint/2010/main" val="3621178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1209748"/>
          </a:xfrm>
        </p:spPr>
        <p:txBody>
          <a:bodyPr>
            <a:noAutofit/>
          </a:bodyPr>
          <a:lstStyle/>
          <a:p>
            <a:r>
              <a:rPr lang="fr-FR" sz="4000" dirty="0"/>
              <a:t>The </a:t>
            </a:r>
            <a:r>
              <a:rPr lang="fr-FR" sz="4000" dirty="0" err="1"/>
              <a:t>improvements</a:t>
            </a:r>
            <a:r>
              <a:rPr lang="fr-FR" sz="4000" dirty="0"/>
              <a:t> </a:t>
            </a:r>
            <a:r>
              <a:rPr lang="fr-FR" sz="4000" dirty="0" err="1"/>
              <a:t>requested</a:t>
            </a:r>
            <a:r>
              <a:rPr lang="fr-FR" sz="4000" dirty="0"/>
              <a:t> </a:t>
            </a:r>
            <a:r>
              <a:rPr lang="fr-FR" sz="4000" dirty="0" err="1"/>
              <a:t>most</a:t>
            </a:r>
            <a:r>
              <a:rPr lang="fr-FR" sz="4000" dirty="0"/>
              <a:t> are more hosts/</a:t>
            </a:r>
            <a:r>
              <a:rPr lang="fr-FR" sz="4000" dirty="0" err="1"/>
              <a:t>easier</a:t>
            </a:r>
            <a:r>
              <a:rPr lang="fr-FR" sz="4000" dirty="0"/>
              <a:t> </a:t>
            </a:r>
            <a:r>
              <a:rPr lang="fr-FR" sz="4000" dirty="0" err="1"/>
              <a:t>search</a:t>
            </a:r>
            <a:r>
              <a:rPr lang="fr-FR" sz="4000" dirty="0"/>
              <a:t> and more </a:t>
            </a:r>
            <a:r>
              <a:rPr lang="fr-FR" sz="4000" dirty="0" err="1"/>
              <a:t>guests</a:t>
            </a:r>
            <a:r>
              <a:rPr lang="fr-FR" sz="4000" dirty="0"/>
              <a:t> </a:t>
            </a:r>
            <a:r>
              <a:rPr lang="fr-FR" sz="2000" dirty="0"/>
              <a:t>for all </a:t>
            </a:r>
            <a:r>
              <a:rPr lang="fr-FR" sz="2000" dirty="0" err="1"/>
              <a:t>sub-samples</a:t>
            </a:r>
            <a:endParaRPr lang="fr-FR" sz="2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45</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5865337"/>
            <a:ext cx="9780330" cy="923330"/>
          </a:xfrm>
          <a:prstGeom prst="rect">
            <a:avLst/>
          </a:prstGeom>
        </p:spPr>
        <p:txBody>
          <a:bodyPr wrap="square">
            <a:spAutoFit/>
          </a:bodyPr>
          <a:lstStyle/>
          <a:p>
            <a:r>
              <a:rPr lang="en-US" dirty="0"/>
              <a:t>33 Would you like BeWelcome to work on the following improvements? Please take into account that we won't be able to work on everything at the same time and rate the improvements which are really important for you higher than those which would just be good to have. </a:t>
            </a:r>
            <a:endParaRPr lang="fr-FR" dirty="0"/>
          </a:p>
        </p:txBody>
      </p:sp>
      <p:pic>
        <p:nvPicPr>
          <p:cNvPr id="6" name="Image 5">
            <a:extLst>
              <a:ext uri="{FF2B5EF4-FFF2-40B4-BE49-F238E27FC236}">
                <a16:creationId xmlns:a16="http://schemas.microsoft.com/office/drawing/2014/main" id="{389F8633-60CD-4EC9-BF08-BB40ED3B4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BE5BC404-3902-44D2-B185-8A75FA401539}"/>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45</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05B78718-466A-4F2D-BAC1-F69A9DA6C31C}"/>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graphicFrame>
        <p:nvGraphicFramePr>
          <p:cNvPr id="4" name="Tableau 3">
            <a:extLst>
              <a:ext uri="{FF2B5EF4-FFF2-40B4-BE49-F238E27FC236}">
                <a16:creationId xmlns:a16="http://schemas.microsoft.com/office/drawing/2014/main" id="{57C222CB-D9A4-45CD-982B-BDBFA0104724}"/>
              </a:ext>
            </a:extLst>
          </p:cNvPr>
          <p:cNvGraphicFramePr>
            <a:graphicFrameLocks noGrp="1"/>
          </p:cNvGraphicFramePr>
          <p:nvPr>
            <p:extLst>
              <p:ext uri="{D42A27DB-BD31-4B8C-83A1-F6EECF244321}">
                <p14:modId xmlns:p14="http://schemas.microsoft.com/office/powerpoint/2010/main" val="894550016"/>
              </p:ext>
            </p:extLst>
          </p:nvPr>
        </p:nvGraphicFramePr>
        <p:xfrm>
          <a:off x="906253" y="1843819"/>
          <a:ext cx="9586477" cy="3750493"/>
        </p:xfrm>
        <a:graphic>
          <a:graphicData uri="http://schemas.openxmlformats.org/drawingml/2006/table">
            <a:tbl>
              <a:tblPr>
                <a:tableStyleId>{5C22544A-7EE6-4342-B048-85BDC9FD1C3A}</a:tableStyleId>
              </a:tblPr>
              <a:tblGrid>
                <a:gridCol w="3340175">
                  <a:extLst>
                    <a:ext uri="{9D8B030D-6E8A-4147-A177-3AD203B41FA5}">
                      <a16:colId xmlns:a16="http://schemas.microsoft.com/office/drawing/2014/main" val="2545651941"/>
                    </a:ext>
                  </a:extLst>
                </a:gridCol>
                <a:gridCol w="1338595">
                  <a:extLst>
                    <a:ext uri="{9D8B030D-6E8A-4147-A177-3AD203B41FA5}">
                      <a16:colId xmlns:a16="http://schemas.microsoft.com/office/drawing/2014/main" val="1129126761"/>
                    </a:ext>
                  </a:extLst>
                </a:gridCol>
                <a:gridCol w="1073402">
                  <a:extLst>
                    <a:ext uri="{9D8B030D-6E8A-4147-A177-3AD203B41FA5}">
                      <a16:colId xmlns:a16="http://schemas.microsoft.com/office/drawing/2014/main" val="1753646559"/>
                    </a:ext>
                  </a:extLst>
                </a:gridCol>
                <a:gridCol w="808209">
                  <a:extLst>
                    <a:ext uri="{9D8B030D-6E8A-4147-A177-3AD203B41FA5}">
                      <a16:colId xmlns:a16="http://schemas.microsoft.com/office/drawing/2014/main" val="340382756"/>
                    </a:ext>
                  </a:extLst>
                </a:gridCol>
                <a:gridCol w="808209">
                  <a:extLst>
                    <a:ext uri="{9D8B030D-6E8A-4147-A177-3AD203B41FA5}">
                      <a16:colId xmlns:a16="http://schemas.microsoft.com/office/drawing/2014/main" val="1344534373"/>
                    </a:ext>
                  </a:extLst>
                </a:gridCol>
                <a:gridCol w="1346091">
                  <a:extLst>
                    <a:ext uri="{9D8B030D-6E8A-4147-A177-3AD203B41FA5}">
                      <a16:colId xmlns:a16="http://schemas.microsoft.com/office/drawing/2014/main" val="854510595"/>
                    </a:ext>
                  </a:extLst>
                </a:gridCol>
                <a:gridCol w="871796">
                  <a:extLst>
                    <a:ext uri="{9D8B030D-6E8A-4147-A177-3AD203B41FA5}">
                      <a16:colId xmlns:a16="http://schemas.microsoft.com/office/drawing/2014/main" val="3720667556"/>
                    </a:ext>
                  </a:extLst>
                </a:gridCol>
              </a:tblGrid>
              <a:tr h="277440">
                <a:tc>
                  <a:txBody>
                    <a:bodyPr/>
                    <a:lstStyle/>
                    <a:p>
                      <a:pPr algn="l" fontAlgn="b"/>
                      <a:r>
                        <a:rPr lang="fr-FR" sz="1500" b="1" u="none" strike="noStrike">
                          <a:effectLst/>
                        </a:rPr>
                        <a:t>% of respondents</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a:effectLst/>
                        </a:rPr>
                        <a:t>Definitely not</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a:effectLst/>
                        </a:rPr>
                        <a:t>Rather not</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a:effectLst/>
                        </a:rPr>
                        <a:t>Neutral</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a:effectLst/>
                        </a:rPr>
                        <a:t>Yes</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a:effectLst/>
                        </a:rPr>
                        <a:t>Yes, very much</a:t>
                      </a:r>
                      <a:endParaRPr lang="fr-FR" sz="1500" b="1"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b="1" u="none" strike="noStrike" dirty="0">
                          <a:effectLst/>
                        </a:rPr>
                        <a:t>Total Yes</a:t>
                      </a:r>
                      <a:endParaRPr lang="fr-FR" sz="1500" b="1" i="0" u="none" strike="noStrike" dirty="0">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303265823"/>
                  </a:ext>
                </a:extLst>
              </a:tr>
              <a:tr h="277440">
                <a:tc>
                  <a:txBody>
                    <a:bodyPr/>
                    <a:lstStyle/>
                    <a:p>
                      <a:pPr algn="l" fontAlgn="b"/>
                      <a:r>
                        <a:rPr lang="fr-FR" sz="1500" u="none" strike="noStrike">
                          <a:effectLst/>
                        </a:rPr>
                        <a:t>more hosts</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33%</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69%</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965071140"/>
                  </a:ext>
                </a:extLst>
              </a:tr>
              <a:tr h="277440">
                <a:tc>
                  <a:txBody>
                    <a:bodyPr/>
                    <a:lstStyle/>
                    <a:p>
                      <a:pPr algn="l" fontAlgn="b"/>
                      <a:r>
                        <a:rPr lang="fr-FR" sz="1500" u="none" strike="noStrike">
                          <a:effectLst/>
                        </a:rPr>
                        <a:t>easier member search</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41%</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36%</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54%</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3093923327"/>
                  </a:ext>
                </a:extLst>
              </a:tr>
              <a:tr h="277440">
                <a:tc>
                  <a:txBody>
                    <a:bodyPr/>
                    <a:lstStyle/>
                    <a:p>
                      <a:pPr algn="l" fontAlgn="b"/>
                      <a:r>
                        <a:rPr lang="fr-FR" sz="1500" u="none" strike="noStrike">
                          <a:effectLst/>
                        </a:rPr>
                        <a:t>more guests</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30%</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19%</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49%</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1530128590"/>
                  </a:ext>
                </a:extLst>
              </a:tr>
              <a:tr h="277440">
                <a:tc>
                  <a:txBody>
                    <a:bodyPr/>
                    <a:lstStyle/>
                    <a:p>
                      <a:pPr algn="l" fontAlgn="b"/>
                      <a:r>
                        <a:rPr lang="fr-FR" sz="1500" u="none" strike="noStrike">
                          <a:effectLst/>
                        </a:rPr>
                        <a:t>mobile-friendlier</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7%</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22%</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20%</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42%</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767004258"/>
                  </a:ext>
                </a:extLst>
              </a:tr>
              <a:tr h="509733">
                <a:tc>
                  <a:txBody>
                    <a:bodyPr/>
                    <a:lstStyle/>
                    <a:p>
                      <a:pPr algn="l" fontAlgn="b"/>
                      <a:r>
                        <a:rPr lang="en-US" sz="1500" u="none" strike="noStrike" dirty="0">
                          <a:effectLst/>
                        </a:rPr>
                        <a:t>a feature which allows me not to receive accommodation requests for certain dates</a:t>
                      </a:r>
                      <a:endParaRPr lang="en-US" sz="1500" b="0" i="0" u="none" strike="noStrike" dirty="0">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7%</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42%</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13%</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48%</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3559292213"/>
                  </a:ext>
                </a:extLst>
              </a:tr>
              <a:tr h="277440">
                <a:tc>
                  <a:txBody>
                    <a:bodyPr/>
                    <a:lstStyle/>
                    <a:p>
                      <a:pPr algn="l" fontAlgn="b"/>
                      <a:r>
                        <a:rPr lang="fr-FR" sz="1500" u="none" strike="noStrike">
                          <a:effectLst/>
                        </a:rPr>
                        <a:t>more offline events/activities</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10%</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dirty="0">
                          <a:effectLst/>
                        </a:rPr>
                        <a:t>51%</a:t>
                      </a:r>
                      <a:endParaRPr lang="fr-FR" sz="1500" b="0" i="0" u="none" strike="noStrike" dirty="0">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dirty="0">
                          <a:effectLst/>
                        </a:rPr>
                        <a:t>23%</a:t>
                      </a:r>
                      <a:endParaRPr lang="fr-FR" sz="1500" b="0" i="0" u="none" strike="noStrike" dirty="0">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dirty="0">
                          <a:effectLst/>
                        </a:rPr>
                        <a:t>11%</a:t>
                      </a:r>
                      <a:endParaRPr lang="fr-FR" sz="1500" b="0" i="0" u="none" strike="noStrike" dirty="0">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34%</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929561436"/>
                  </a:ext>
                </a:extLst>
              </a:tr>
              <a:tr h="277440">
                <a:tc>
                  <a:txBody>
                    <a:bodyPr/>
                    <a:lstStyle/>
                    <a:p>
                      <a:pPr algn="l" fontAlgn="b"/>
                      <a:r>
                        <a:rPr lang="fr-FR" sz="1500" u="none" strike="noStrike">
                          <a:effectLst/>
                        </a:rPr>
                        <a:t>faster website</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4%</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59%</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20%</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9%</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30%</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1001058103"/>
                  </a:ext>
                </a:extLst>
              </a:tr>
              <a:tr h="743800">
                <a:tc>
                  <a:txBody>
                    <a:bodyPr/>
                    <a:lstStyle/>
                    <a:p>
                      <a:pPr algn="l" fontAlgn="b"/>
                      <a:r>
                        <a:rPr lang="en-US" sz="1500" u="none" strike="noStrike">
                          <a:effectLst/>
                        </a:rPr>
                        <a:t>a feature which allows me to influence how many accommodation requests I receive</a:t>
                      </a:r>
                      <a:endParaRPr lang="en-US"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6%</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12%</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53%</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21%</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29%</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968675614"/>
                  </a:ext>
                </a:extLst>
              </a:tr>
              <a:tr h="277440">
                <a:tc>
                  <a:txBody>
                    <a:bodyPr/>
                    <a:lstStyle/>
                    <a:p>
                      <a:pPr algn="l" fontAlgn="b"/>
                      <a:r>
                        <a:rPr lang="en-US" sz="1500" u="none" strike="noStrike">
                          <a:effectLst/>
                        </a:rPr>
                        <a:t>easier to use groups/forum structure</a:t>
                      </a:r>
                      <a:endParaRPr lang="en-US"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58%</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19%</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9%</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28%</a:t>
                      </a:r>
                      <a:endParaRPr lang="fr-FR" sz="1500" b="0" i="0" u="none" strike="noStrike">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432892852"/>
                  </a:ext>
                </a:extLst>
              </a:tr>
              <a:tr h="277440">
                <a:tc>
                  <a:txBody>
                    <a:bodyPr/>
                    <a:lstStyle/>
                    <a:p>
                      <a:pPr algn="l" fontAlgn="b"/>
                      <a:r>
                        <a:rPr lang="fr-FR" sz="1500" u="none" strike="noStrike">
                          <a:effectLst/>
                        </a:rPr>
                        <a:t>more interesting forum discussions</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7%</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10%</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61%</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15%</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a:effectLst/>
                        </a:rPr>
                        <a:t>7%</a:t>
                      </a:r>
                      <a:endParaRPr lang="fr-FR" sz="1500" b="0" i="0" u="none" strike="noStrike">
                        <a:solidFill>
                          <a:srgbClr val="000000"/>
                        </a:solidFill>
                        <a:effectLst/>
                        <a:latin typeface="Calibri" panose="020F0502020204030204" pitchFamily="34" charset="0"/>
                      </a:endParaRPr>
                    </a:p>
                  </a:txBody>
                  <a:tcPr marL="5398" marR="5398" marT="5398" marB="38863" anchor="b"/>
                </a:tc>
                <a:tc>
                  <a:txBody>
                    <a:bodyPr/>
                    <a:lstStyle/>
                    <a:p>
                      <a:pPr algn="r" fontAlgn="b"/>
                      <a:r>
                        <a:rPr lang="fr-FR" sz="1500" u="none" strike="noStrike" dirty="0">
                          <a:effectLst/>
                        </a:rPr>
                        <a:t>22%</a:t>
                      </a:r>
                      <a:endParaRPr lang="fr-FR" sz="1500" b="0" i="0" u="none" strike="noStrike" dirty="0">
                        <a:solidFill>
                          <a:srgbClr val="000000"/>
                        </a:solidFill>
                        <a:effectLst/>
                        <a:latin typeface="Calibri" panose="020F0502020204030204" pitchFamily="34" charset="0"/>
                      </a:endParaRPr>
                    </a:p>
                  </a:txBody>
                  <a:tcPr marL="5398" marR="5398" marT="5398" marB="38863" anchor="b"/>
                </a:tc>
                <a:extLst>
                  <a:ext uri="{0D108BD9-81ED-4DB2-BD59-A6C34878D82A}">
                    <a16:rowId xmlns:a16="http://schemas.microsoft.com/office/drawing/2014/main" val="2635889017"/>
                  </a:ext>
                </a:extLst>
              </a:tr>
            </a:tbl>
          </a:graphicData>
        </a:graphic>
      </p:graphicFrame>
    </p:spTree>
    <p:extLst>
      <p:ext uri="{BB962C8B-B14F-4D97-AF65-F5344CB8AC3E}">
        <p14:creationId xmlns:p14="http://schemas.microsoft.com/office/powerpoint/2010/main" val="3106034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D920E-55FF-4606-9D29-676D03A9864D}"/>
              </a:ext>
            </a:extLst>
          </p:cNvPr>
          <p:cNvSpPr>
            <a:spLocks noGrp="1"/>
          </p:cNvSpPr>
          <p:nvPr>
            <p:ph type="title"/>
          </p:nvPr>
        </p:nvSpPr>
        <p:spPr>
          <a:xfrm>
            <a:off x="779592" y="402484"/>
            <a:ext cx="9780330" cy="860832"/>
          </a:xfrm>
        </p:spPr>
        <p:txBody>
          <a:bodyPr>
            <a:noAutofit/>
          </a:bodyPr>
          <a:lstStyle/>
          <a:p>
            <a:r>
              <a:rPr lang="fr-FR" sz="4000" dirty="0" err="1"/>
              <a:t>Other</a:t>
            </a:r>
            <a:r>
              <a:rPr lang="fr-FR" sz="4000" dirty="0"/>
              <a:t> </a:t>
            </a:r>
            <a:r>
              <a:rPr lang="fr-FR" sz="4000" dirty="0" err="1"/>
              <a:t>requested</a:t>
            </a:r>
            <a:r>
              <a:rPr lang="fr-FR" sz="4000" dirty="0"/>
              <a:t> </a:t>
            </a:r>
            <a:r>
              <a:rPr lang="fr-FR" sz="4000" dirty="0" err="1"/>
              <a:t>improvements</a:t>
            </a:r>
            <a:endParaRPr lang="fr-FR" sz="4000" dirty="0"/>
          </a:p>
        </p:txBody>
      </p:sp>
      <p:sp>
        <p:nvSpPr>
          <p:cNvPr id="3" name="Espace réservé du numéro de diapositive 2">
            <a:extLst>
              <a:ext uri="{FF2B5EF4-FFF2-40B4-BE49-F238E27FC236}">
                <a16:creationId xmlns:a16="http://schemas.microsoft.com/office/drawing/2014/main" id="{A661CA33-9C52-4656-B40F-8B3B6CB3318E}"/>
              </a:ext>
            </a:extLst>
          </p:cNvPr>
          <p:cNvSpPr>
            <a:spLocks noGrp="1"/>
          </p:cNvSpPr>
          <p:nvPr>
            <p:ph type="sldNum" sz="quarter" idx="12"/>
          </p:nvPr>
        </p:nvSpPr>
        <p:spPr/>
        <p:txBody>
          <a:bodyPr/>
          <a:lstStyle/>
          <a:p>
            <a:fld id="{1BE281C8-BF90-4269-BA1C-AFC6FD378E13}" type="slidenum">
              <a:rPr lang="fr-FR" smtClean="0"/>
              <a:t>46</a:t>
            </a:fld>
            <a:endParaRPr lang="fr-FR"/>
          </a:p>
        </p:txBody>
      </p:sp>
      <p:sp>
        <p:nvSpPr>
          <p:cNvPr id="5" name="Rectangle 4">
            <a:extLst>
              <a:ext uri="{FF2B5EF4-FFF2-40B4-BE49-F238E27FC236}">
                <a16:creationId xmlns:a16="http://schemas.microsoft.com/office/drawing/2014/main" id="{C47EDC08-DD09-4821-A13E-BD4531EC0721}"/>
              </a:ext>
            </a:extLst>
          </p:cNvPr>
          <p:cNvSpPr/>
          <p:nvPr/>
        </p:nvSpPr>
        <p:spPr>
          <a:xfrm>
            <a:off x="779591" y="6389442"/>
            <a:ext cx="9780330" cy="369332"/>
          </a:xfrm>
          <a:prstGeom prst="rect">
            <a:avLst/>
          </a:prstGeom>
        </p:spPr>
        <p:txBody>
          <a:bodyPr wrap="square">
            <a:spAutoFit/>
          </a:bodyPr>
          <a:lstStyle/>
          <a:p>
            <a:r>
              <a:rPr lang="en-US" dirty="0"/>
              <a:t>34 Are there any other important improvements which you want BeWelcome to make?</a:t>
            </a:r>
            <a:endParaRPr lang="fr-FR" dirty="0"/>
          </a:p>
        </p:txBody>
      </p:sp>
      <p:pic>
        <p:nvPicPr>
          <p:cNvPr id="6" name="Image 5">
            <a:extLst>
              <a:ext uri="{FF2B5EF4-FFF2-40B4-BE49-F238E27FC236}">
                <a16:creationId xmlns:a16="http://schemas.microsoft.com/office/drawing/2014/main" id="{7C76ECB5-4FC2-43F9-8ED4-B8305B14F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Espace réservé du numéro de diapositive 4">
            <a:extLst>
              <a:ext uri="{FF2B5EF4-FFF2-40B4-BE49-F238E27FC236}">
                <a16:creationId xmlns:a16="http://schemas.microsoft.com/office/drawing/2014/main" id="{41ED8EDB-5DAE-4208-B264-4AC3CCA8E60E}"/>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46</a:t>
            </a:fld>
            <a:endParaRPr lang="fr-FR" sz="2400" dirty="0">
              <a:solidFill>
                <a:schemeClr val="bg1"/>
              </a:solidFill>
            </a:endParaRPr>
          </a:p>
        </p:txBody>
      </p:sp>
      <p:sp>
        <p:nvSpPr>
          <p:cNvPr id="8" name="Espace réservé du numéro de diapositive 4">
            <a:extLst>
              <a:ext uri="{FF2B5EF4-FFF2-40B4-BE49-F238E27FC236}">
                <a16:creationId xmlns:a16="http://schemas.microsoft.com/office/drawing/2014/main" id="{C9DCB868-8812-4303-9EAE-431E5AE311A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203 </a:t>
            </a:r>
            <a:r>
              <a:rPr lang="fr-FR" sz="1800" dirty="0" err="1">
                <a:solidFill>
                  <a:schemeClr val="bg1"/>
                </a:solidFill>
              </a:rPr>
              <a:t>respondents</a:t>
            </a:r>
            <a:endParaRPr lang="fr-FR" sz="1800" dirty="0">
              <a:solidFill>
                <a:schemeClr val="bg1"/>
              </a:solidFill>
            </a:endParaRPr>
          </a:p>
        </p:txBody>
      </p:sp>
      <p:sp>
        <p:nvSpPr>
          <p:cNvPr id="4" name="ZoneTexte 3">
            <a:extLst>
              <a:ext uri="{FF2B5EF4-FFF2-40B4-BE49-F238E27FC236}">
                <a16:creationId xmlns:a16="http://schemas.microsoft.com/office/drawing/2014/main" id="{DFE81DF2-451E-4D59-B281-49F3449102CF}"/>
              </a:ext>
            </a:extLst>
          </p:cNvPr>
          <p:cNvSpPr txBox="1"/>
          <p:nvPr/>
        </p:nvSpPr>
        <p:spPr>
          <a:xfrm>
            <a:off x="779592" y="1382755"/>
            <a:ext cx="9932730" cy="4939814"/>
          </a:xfrm>
          <a:prstGeom prst="rect">
            <a:avLst/>
          </a:prstGeom>
          <a:noFill/>
        </p:spPr>
        <p:txBody>
          <a:bodyPr wrap="square" rtlCol="0">
            <a:spAutoFit/>
          </a:bodyPr>
          <a:lstStyle/>
          <a:p>
            <a:pPr marL="285750" indent="-285750">
              <a:buFont typeface="Courier New" panose="02070309020205020404" pitchFamily="49" charset="0"/>
              <a:buChar char="o"/>
            </a:pPr>
            <a:r>
              <a:rPr lang="fr-FR" dirty="0"/>
              <a:t>203 of 851 </a:t>
            </a:r>
            <a:r>
              <a:rPr lang="fr-FR" dirty="0" err="1"/>
              <a:t>respondents</a:t>
            </a:r>
            <a:r>
              <a:rPr lang="fr-FR" dirty="0"/>
              <a:t> </a:t>
            </a:r>
            <a:r>
              <a:rPr lang="fr-FR" dirty="0" err="1"/>
              <a:t>asked</a:t>
            </a:r>
            <a:r>
              <a:rPr lang="fr-FR" dirty="0"/>
              <a:t> for </a:t>
            </a:r>
            <a:r>
              <a:rPr lang="fr-FR" dirty="0" err="1"/>
              <a:t>other</a:t>
            </a:r>
            <a:r>
              <a:rPr lang="fr-FR" dirty="0"/>
              <a:t> </a:t>
            </a:r>
            <a:r>
              <a:rPr lang="fr-FR" dirty="0" err="1"/>
              <a:t>improvements</a:t>
            </a:r>
            <a:r>
              <a:rPr lang="fr-FR" dirty="0"/>
              <a:t> in the free-</a:t>
            </a:r>
            <a:r>
              <a:rPr lang="fr-FR" dirty="0" err="1"/>
              <a:t>text</a:t>
            </a:r>
            <a:r>
              <a:rPr lang="fr-FR" dirty="0"/>
              <a:t> </a:t>
            </a:r>
            <a:r>
              <a:rPr lang="fr-FR" dirty="0" err="1"/>
              <a:t>field</a:t>
            </a:r>
            <a:r>
              <a:rPr lang="fr-FR" dirty="0"/>
              <a:t> </a:t>
            </a:r>
            <a:r>
              <a:rPr lang="fr-FR" dirty="0" err="1"/>
              <a:t>provided</a:t>
            </a:r>
            <a:r>
              <a:rPr lang="fr-FR" dirty="0"/>
              <a:t> for the </a:t>
            </a:r>
            <a:r>
              <a:rPr lang="fr-FR" dirty="0" err="1"/>
              <a:t>purpose</a:t>
            </a:r>
            <a:endParaRPr lang="fr-FR" dirty="0"/>
          </a:p>
          <a:p>
            <a:endParaRPr lang="fr-FR" dirty="0"/>
          </a:p>
          <a:p>
            <a:pPr marL="285750" indent="-285750">
              <a:buFont typeface="Courier New" panose="02070309020205020404" pitchFamily="49" charset="0"/>
              <a:buChar char="o"/>
            </a:pPr>
            <a:r>
              <a:rPr lang="fr-FR" dirty="0" err="1"/>
              <a:t>Often</a:t>
            </a:r>
            <a:r>
              <a:rPr lang="fr-FR" dirty="0"/>
              <a:t> </a:t>
            </a:r>
            <a:r>
              <a:rPr lang="fr-FR" dirty="0" err="1"/>
              <a:t>these</a:t>
            </a:r>
            <a:r>
              <a:rPr lang="fr-FR" dirty="0"/>
              <a:t> </a:t>
            </a:r>
            <a:r>
              <a:rPr lang="fr-FR" dirty="0" err="1"/>
              <a:t>were</a:t>
            </a:r>
            <a:r>
              <a:rPr lang="fr-FR" dirty="0"/>
              <a:t> more </a:t>
            </a:r>
            <a:r>
              <a:rPr lang="fr-FR" dirty="0" err="1"/>
              <a:t>detailed</a:t>
            </a:r>
            <a:r>
              <a:rPr lang="fr-FR" dirty="0"/>
              <a:t> </a:t>
            </a:r>
            <a:r>
              <a:rPr lang="fr-FR" dirty="0" err="1"/>
              <a:t>comments</a:t>
            </a:r>
            <a:r>
              <a:rPr lang="fr-FR" dirty="0"/>
              <a:t> on the </a:t>
            </a:r>
            <a:r>
              <a:rPr lang="fr-FR" dirty="0" err="1"/>
              <a:t>improvements</a:t>
            </a:r>
            <a:r>
              <a:rPr lang="fr-FR" dirty="0"/>
              <a:t> </a:t>
            </a:r>
            <a:r>
              <a:rPr lang="fr-FR" dirty="0" err="1"/>
              <a:t>already</a:t>
            </a:r>
            <a:r>
              <a:rPr lang="fr-FR" dirty="0"/>
              <a:t> </a:t>
            </a:r>
            <a:r>
              <a:rPr lang="fr-FR" dirty="0" err="1"/>
              <a:t>covered</a:t>
            </a:r>
            <a:r>
              <a:rPr lang="fr-FR" dirty="0"/>
              <a:t> in the </a:t>
            </a:r>
            <a:r>
              <a:rPr lang="fr-FR" dirty="0" err="1"/>
              <a:t>preceding</a:t>
            </a:r>
            <a:r>
              <a:rPr lang="fr-FR" dirty="0"/>
              <a:t> question</a:t>
            </a:r>
          </a:p>
          <a:p>
            <a:pPr marL="285750" indent="-285750">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a:t>Main </a:t>
            </a:r>
            <a:r>
              <a:rPr lang="fr-FR" dirty="0" err="1"/>
              <a:t>requests</a:t>
            </a:r>
            <a:r>
              <a:rPr lang="fr-FR" dirty="0"/>
              <a:t> </a:t>
            </a:r>
            <a:r>
              <a:rPr lang="fr-FR" dirty="0" err="1"/>
              <a:t>were</a:t>
            </a:r>
            <a:r>
              <a:rPr lang="fr-FR" dirty="0"/>
              <a:t> </a:t>
            </a:r>
            <a:r>
              <a:rPr lang="fr-FR" dirty="0" err="1"/>
              <a:t>again</a:t>
            </a:r>
            <a:r>
              <a:rPr lang="fr-FR" dirty="0"/>
              <a:t>:</a:t>
            </a:r>
          </a:p>
          <a:p>
            <a:pPr marL="285750" indent="-285750">
              <a:buFont typeface="Courier New" panose="02070309020205020404" pitchFamily="49" charset="0"/>
              <a:buChar char="o"/>
            </a:pPr>
            <a:endParaRPr lang="fr-FR" sz="900" dirty="0"/>
          </a:p>
          <a:p>
            <a:pPr marL="742950" lvl="1" indent="-285750">
              <a:buFont typeface="Arial" panose="020B0604020202020204" pitchFamily="34" charset="0"/>
              <a:buChar char="•"/>
            </a:pPr>
            <a:r>
              <a:rPr lang="fr-FR" dirty="0"/>
              <a:t>more active </a:t>
            </a:r>
            <a:r>
              <a:rPr lang="fr-FR" dirty="0" err="1"/>
              <a:t>members</a:t>
            </a:r>
            <a:endParaRPr lang="fr-FR" dirty="0"/>
          </a:p>
          <a:p>
            <a:pPr marL="742950" lvl="1" indent="-285750">
              <a:buFont typeface="Arial" panose="020B0604020202020204" pitchFamily="34" charset="0"/>
              <a:buChar char="•"/>
            </a:pPr>
            <a:r>
              <a:rPr lang="fr-FR" dirty="0" err="1"/>
              <a:t>easier</a:t>
            </a:r>
            <a:r>
              <a:rPr lang="fr-FR" dirty="0"/>
              <a:t> host </a:t>
            </a:r>
            <a:r>
              <a:rPr lang="fr-FR" dirty="0" err="1"/>
              <a:t>search</a:t>
            </a:r>
            <a:endParaRPr lang="fr-FR" dirty="0"/>
          </a:p>
          <a:p>
            <a:pPr marL="742950" lvl="1" indent="-285750">
              <a:buFont typeface="Arial" panose="020B0604020202020204" pitchFamily="34" charset="0"/>
              <a:buChar char="•"/>
            </a:pPr>
            <a:r>
              <a:rPr lang="fr-FR" dirty="0"/>
              <a:t>a mobile app (or use of BeWelcome on mobile </a:t>
            </a:r>
            <a:r>
              <a:rPr lang="fr-FR" dirty="0" err="1"/>
              <a:t>devices</a:t>
            </a:r>
            <a:r>
              <a:rPr lang="fr-FR" dirty="0"/>
              <a:t>)</a:t>
            </a:r>
          </a:p>
          <a:p>
            <a:pPr marL="285750" indent="-285750">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err="1"/>
              <a:t>Many</a:t>
            </a:r>
            <a:r>
              <a:rPr lang="fr-FR" dirty="0"/>
              <a:t> </a:t>
            </a:r>
            <a:r>
              <a:rPr lang="fr-FR" dirty="0" err="1"/>
              <a:t>want</a:t>
            </a:r>
            <a:r>
              <a:rPr lang="fr-FR" dirty="0"/>
              <a:t> to do </a:t>
            </a:r>
            <a:r>
              <a:rPr lang="fr-FR" dirty="0" err="1"/>
              <a:t>things</a:t>
            </a:r>
            <a:r>
              <a:rPr lang="fr-FR" dirty="0"/>
              <a:t> </a:t>
            </a:r>
            <a:r>
              <a:rPr lang="fr-FR" dirty="0" err="1"/>
              <a:t>which</a:t>
            </a:r>
            <a:r>
              <a:rPr lang="fr-FR" dirty="0"/>
              <a:t> are </a:t>
            </a:r>
            <a:r>
              <a:rPr lang="fr-FR" dirty="0" err="1"/>
              <a:t>already</a:t>
            </a:r>
            <a:r>
              <a:rPr lang="fr-FR" dirty="0"/>
              <a:t> possible but </a:t>
            </a:r>
            <a:r>
              <a:rPr lang="fr-FR" dirty="0" err="1"/>
              <a:t>apparently</a:t>
            </a:r>
            <a:r>
              <a:rPr lang="fr-FR" dirty="0"/>
              <a:t>  not </a:t>
            </a:r>
            <a:r>
              <a:rPr lang="fr-FR" dirty="0" err="1"/>
              <a:t>known</a:t>
            </a:r>
            <a:r>
              <a:rPr lang="fr-FR" dirty="0"/>
              <a:t> or </a:t>
            </a:r>
            <a:r>
              <a:rPr lang="fr-FR" dirty="0" err="1"/>
              <a:t>understood</a:t>
            </a:r>
            <a:r>
              <a:rPr lang="fr-FR" dirty="0"/>
              <a:t> (</a:t>
            </a:r>
            <a:r>
              <a:rPr lang="fr-FR" dirty="0" err="1"/>
              <a:t>such</a:t>
            </a:r>
            <a:r>
              <a:rPr lang="fr-FR" dirty="0"/>
              <a:t> as radius </a:t>
            </a:r>
            <a:r>
              <a:rPr lang="fr-FR" dirty="0" err="1"/>
              <a:t>search</a:t>
            </a:r>
            <a:r>
              <a:rPr lang="fr-FR" dirty="0"/>
              <a:t> or </a:t>
            </a:r>
            <a:r>
              <a:rPr lang="fr-FR" dirty="0" err="1"/>
              <a:t>search</a:t>
            </a:r>
            <a:r>
              <a:rPr lang="fr-FR" dirty="0"/>
              <a:t> by country, keyword – </a:t>
            </a:r>
            <a:r>
              <a:rPr lang="fr-FR" dirty="0" err="1"/>
              <a:t>admittedly</a:t>
            </a:r>
            <a:r>
              <a:rPr lang="fr-FR" dirty="0"/>
              <a:t> </a:t>
            </a:r>
            <a:r>
              <a:rPr lang="fr-FR" dirty="0" err="1"/>
              <a:t>limited</a:t>
            </a:r>
            <a:r>
              <a:rPr lang="fr-FR" dirty="0"/>
              <a:t> –, or </a:t>
            </a:r>
            <a:r>
              <a:rPr lang="fr-FR" dirty="0" err="1"/>
              <a:t>username</a:t>
            </a:r>
            <a:r>
              <a:rPr lang="fr-FR" dirty="0"/>
              <a:t>), </a:t>
            </a:r>
            <a:r>
              <a:rPr lang="fr-FR" dirty="0" err="1"/>
              <a:t>so</a:t>
            </a:r>
            <a:r>
              <a:rPr lang="fr-FR" dirty="0"/>
              <a:t> </a:t>
            </a:r>
            <a:r>
              <a:rPr lang="fr-FR" dirty="0" err="1"/>
              <a:t>that</a:t>
            </a:r>
            <a:r>
              <a:rPr lang="fr-FR" dirty="0"/>
              <a:t> a </a:t>
            </a:r>
            <a:r>
              <a:rPr lang="fr-FR" dirty="0" err="1"/>
              <a:t>better</a:t>
            </a:r>
            <a:r>
              <a:rPr lang="fr-FR" dirty="0"/>
              <a:t> </a:t>
            </a:r>
            <a:r>
              <a:rPr lang="fr-FR" dirty="0" err="1"/>
              <a:t>explanation</a:t>
            </a:r>
            <a:r>
              <a:rPr lang="fr-FR" dirty="0"/>
              <a:t> </a:t>
            </a:r>
            <a:r>
              <a:rPr lang="fr-FR" dirty="0" err="1"/>
              <a:t>would</a:t>
            </a:r>
            <a:r>
              <a:rPr lang="fr-FR" dirty="0"/>
              <a:t> help </a:t>
            </a:r>
            <a:r>
              <a:rPr lang="fr-FR" dirty="0" err="1"/>
              <a:t>until</a:t>
            </a:r>
            <a:r>
              <a:rPr lang="fr-FR" dirty="0"/>
              <a:t> </a:t>
            </a:r>
            <a:r>
              <a:rPr lang="fr-FR" dirty="0" err="1"/>
              <a:t>these</a:t>
            </a:r>
            <a:r>
              <a:rPr lang="fr-FR" dirty="0"/>
              <a:t> </a:t>
            </a:r>
            <a:r>
              <a:rPr lang="fr-FR" dirty="0" err="1"/>
              <a:t>features</a:t>
            </a:r>
            <a:r>
              <a:rPr lang="fr-FR" dirty="0"/>
              <a:t> can </a:t>
            </a:r>
            <a:r>
              <a:rPr lang="fr-FR" dirty="0" err="1"/>
              <a:t>be</a:t>
            </a:r>
            <a:r>
              <a:rPr lang="fr-FR" dirty="0"/>
              <a:t> made more intuitive or effective.</a:t>
            </a:r>
          </a:p>
          <a:p>
            <a:pPr marL="285750" indent="-285750">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a:t>A </a:t>
            </a:r>
            <a:r>
              <a:rPr lang="fr-FR" dirty="0" err="1"/>
              <a:t>number</a:t>
            </a:r>
            <a:r>
              <a:rPr lang="fr-FR" dirty="0"/>
              <a:t> of </a:t>
            </a:r>
            <a:r>
              <a:rPr lang="fr-FR" dirty="0" err="1"/>
              <a:t>request</a:t>
            </a:r>
            <a:r>
              <a:rPr lang="fr-FR" dirty="0"/>
              <a:t> </a:t>
            </a:r>
            <a:r>
              <a:rPr lang="fr-FR" dirty="0" err="1"/>
              <a:t>may</a:t>
            </a:r>
            <a:r>
              <a:rPr lang="fr-FR" dirty="0"/>
              <a:t> lead to good </a:t>
            </a:r>
            <a:r>
              <a:rPr lang="fr-FR" dirty="0" err="1"/>
              <a:t>improvements</a:t>
            </a:r>
            <a:r>
              <a:rPr lang="fr-FR" dirty="0"/>
              <a:t>, </a:t>
            </a:r>
            <a:r>
              <a:rPr lang="fr-FR" dirty="0" err="1"/>
              <a:t>such</a:t>
            </a:r>
            <a:r>
              <a:rPr lang="fr-FR" dirty="0"/>
              <a:t> as </a:t>
            </a:r>
            <a:r>
              <a:rPr lang="fr-FR" dirty="0" err="1"/>
              <a:t>search</a:t>
            </a:r>
            <a:r>
              <a:rPr lang="fr-FR" dirty="0"/>
              <a:t> by maximum </a:t>
            </a:r>
            <a:r>
              <a:rPr lang="fr-FR" dirty="0" err="1"/>
              <a:t>number</a:t>
            </a:r>
            <a:r>
              <a:rPr lang="fr-FR" dirty="0"/>
              <a:t> of </a:t>
            </a:r>
            <a:r>
              <a:rPr lang="fr-FR" dirty="0" err="1"/>
              <a:t>guests</a:t>
            </a:r>
            <a:r>
              <a:rPr lang="fr-FR" dirty="0"/>
              <a:t>, the </a:t>
            </a:r>
            <a:r>
              <a:rPr lang="fr-FR" dirty="0" err="1"/>
              <a:t>ability</a:t>
            </a:r>
            <a:r>
              <a:rPr lang="fr-FR" dirty="0"/>
              <a:t> to </a:t>
            </a:r>
            <a:r>
              <a:rPr lang="fr-FR" dirty="0" err="1"/>
              <a:t>see</a:t>
            </a:r>
            <a:r>
              <a:rPr lang="fr-FR" dirty="0"/>
              <a:t> on a </a:t>
            </a:r>
            <a:r>
              <a:rPr lang="fr-FR" dirty="0" err="1"/>
              <a:t>member’s</a:t>
            </a:r>
            <a:r>
              <a:rPr lang="fr-FR" dirty="0"/>
              <a:t> profile or in </a:t>
            </a:r>
            <a:r>
              <a:rPr lang="fr-FR" dirty="0" err="1"/>
              <a:t>search</a:t>
            </a:r>
            <a:r>
              <a:rPr lang="fr-FR" dirty="0"/>
              <a:t> </a:t>
            </a:r>
            <a:r>
              <a:rPr lang="fr-FR" dirty="0" err="1"/>
              <a:t>results</a:t>
            </a:r>
            <a:r>
              <a:rPr lang="fr-FR" dirty="0"/>
              <a:t> if </a:t>
            </a:r>
            <a:r>
              <a:rPr lang="fr-FR" dirty="0" err="1"/>
              <a:t>you</a:t>
            </a:r>
            <a:r>
              <a:rPr lang="fr-FR" dirty="0"/>
              <a:t> have </a:t>
            </a:r>
            <a:r>
              <a:rPr lang="fr-FR" dirty="0" err="1"/>
              <a:t>exchanged</a:t>
            </a:r>
            <a:r>
              <a:rPr lang="fr-FR" dirty="0"/>
              <a:t> messages, or to </a:t>
            </a:r>
            <a:r>
              <a:rPr lang="fr-FR" dirty="0" err="1"/>
              <a:t>see</a:t>
            </a:r>
            <a:r>
              <a:rPr lang="fr-FR" dirty="0"/>
              <a:t> </a:t>
            </a:r>
            <a:r>
              <a:rPr lang="fr-FR" dirty="0" err="1"/>
              <a:t>events</a:t>
            </a:r>
            <a:r>
              <a:rPr lang="fr-FR" dirty="0"/>
              <a:t> in a </a:t>
            </a:r>
            <a:r>
              <a:rPr lang="fr-FR" dirty="0" err="1"/>
              <a:t>larger</a:t>
            </a:r>
            <a:r>
              <a:rPr lang="fr-FR" dirty="0"/>
              <a:t> radius or in </a:t>
            </a:r>
            <a:r>
              <a:rPr lang="fr-FR" dirty="0" err="1"/>
              <a:t>any</a:t>
            </a:r>
            <a:r>
              <a:rPr lang="fr-FR" dirty="0"/>
              <a:t> location </a:t>
            </a:r>
            <a:r>
              <a:rPr lang="fr-FR" dirty="0" err="1"/>
              <a:t>worldwide</a:t>
            </a:r>
            <a:r>
              <a:rPr lang="fr-FR" dirty="0"/>
              <a:t>.</a:t>
            </a:r>
          </a:p>
        </p:txBody>
      </p:sp>
    </p:spTree>
    <p:extLst>
      <p:ext uri="{BB962C8B-B14F-4D97-AF65-F5344CB8AC3E}">
        <p14:creationId xmlns:p14="http://schemas.microsoft.com/office/powerpoint/2010/main" val="1209479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4"/>
            <a:ext cx="9780330" cy="872863"/>
          </a:xfrm>
        </p:spPr>
        <p:txBody>
          <a:bodyPr>
            <a:normAutofit/>
          </a:bodyPr>
          <a:lstStyle/>
          <a:p>
            <a:r>
              <a:rPr lang="fr-FR" sz="4000" dirty="0" err="1"/>
              <a:t>Summary</a:t>
            </a:r>
            <a:endParaRPr lang="fr-FR" sz="4000" dirty="0"/>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47</a:t>
            </a:fld>
            <a:endParaRPr lang="fr-FR"/>
          </a:p>
        </p:txBody>
      </p:sp>
      <p:pic>
        <p:nvPicPr>
          <p:cNvPr id="4" name="Image 3">
            <a:extLst>
              <a:ext uri="{FF2B5EF4-FFF2-40B4-BE49-F238E27FC236}">
                <a16:creationId xmlns:a16="http://schemas.microsoft.com/office/drawing/2014/main" id="{403112C9-EC9C-40CB-8E1C-BF094FB49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5" name="Espace réservé du numéro de diapositive 4">
            <a:extLst>
              <a:ext uri="{FF2B5EF4-FFF2-40B4-BE49-F238E27FC236}">
                <a16:creationId xmlns:a16="http://schemas.microsoft.com/office/drawing/2014/main" id="{09F2AC11-EFC2-484E-B4EA-5FF46341255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47</a:t>
            </a:fld>
            <a:endParaRPr lang="fr-FR" sz="2400" dirty="0">
              <a:solidFill>
                <a:schemeClr val="bg1"/>
              </a:solidFill>
            </a:endParaRPr>
          </a:p>
        </p:txBody>
      </p:sp>
      <p:sp>
        <p:nvSpPr>
          <p:cNvPr id="7" name="ZoneTexte 6">
            <a:extLst>
              <a:ext uri="{FF2B5EF4-FFF2-40B4-BE49-F238E27FC236}">
                <a16:creationId xmlns:a16="http://schemas.microsoft.com/office/drawing/2014/main" id="{559EE38D-235C-41CC-82A5-90001BF4356B}"/>
              </a:ext>
            </a:extLst>
          </p:cNvPr>
          <p:cNvSpPr txBox="1"/>
          <p:nvPr/>
        </p:nvSpPr>
        <p:spPr>
          <a:xfrm>
            <a:off x="829253" y="1602376"/>
            <a:ext cx="9883068" cy="5909310"/>
          </a:xfrm>
          <a:prstGeom prst="rect">
            <a:avLst/>
          </a:prstGeom>
          <a:noFill/>
        </p:spPr>
        <p:txBody>
          <a:bodyPr wrap="square" rtlCol="0">
            <a:spAutoFit/>
          </a:bodyPr>
          <a:lstStyle/>
          <a:p>
            <a:r>
              <a:rPr lang="fr-FR" dirty="0"/>
              <a:t>The main </a:t>
            </a:r>
            <a:r>
              <a:rPr lang="fr-FR" dirty="0" err="1"/>
              <a:t>reasons</a:t>
            </a:r>
            <a:r>
              <a:rPr lang="fr-FR" dirty="0"/>
              <a:t> for </a:t>
            </a:r>
            <a:r>
              <a:rPr lang="fr-FR" dirty="0" err="1"/>
              <a:t>joining</a:t>
            </a:r>
            <a:r>
              <a:rPr lang="fr-FR" dirty="0"/>
              <a:t> BeWelcome are the </a:t>
            </a:r>
            <a:r>
              <a:rPr lang="fr-FR" dirty="0" err="1"/>
              <a:t>desire</a:t>
            </a:r>
            <a:r>
              <a:rPr lang="fr-FR" dirty="0"/>
              <a:t> to </a:t>
            </a:r>
            <a:r>
              <a:rPr lang="fr-FR" dirty="0" err="1"/>
              <a:t>be</a:t>
            </a:r>
            <a:r>
              <a:rPr lang="fr-FR" dirty="0"/>
              <a:t> </a:t>
            </a:r>
            <a:r>
              <a:rPr lang="fr-FR" dirty="0" err="1"/>
              <a:t>hosted</a:t>
            </a:r>
            <a:r>
              <a:rPr lang="fr-FR" dirty="0"/>
              <a:t> by </a:t>
            </a:r>
            <a:r>
              <a:rPr lang="fr-FR" dirty="0" err="1"/>
              <a:t>locals</a:t>
            </a:r>
            <a:r>
              <a:rPr lang="fr-FR" dirty="0"/>
              <a:t> and to host </a:t>
            </a:r>
            <a:r>
              <a:rPr lang="fr-FR" dirty="0" err="1"/>
              <a:t>travelers</a:t>
            </a:r>
            <a:r>
              <a:rPr lang="fr-FR" dirty="0"/>
              <a:t>, meeting new people and </a:t>
            </a:r>
            <a:r>
              <a:rPr lang="fr-FR" dirty="0" err="1"/>
              <a:t>learning</a:t>
            </a:r>
            <a:r>
              <a:rPr lang="fr-FR" dirty="0"/>
              <a:t> about </a:t>
            </a:r>
            <a:r>
              <a:rPr lang="fr-FR" dirty="0" err="1"/>
              <a:t>other</a:t>
            </a:r>
            <a:r>
              <a:rPr lang="fr-FR" dirty="0"/>
              <a:t> cultures. </a:t>
            </a:r>
            <a:r>
              <a:rPr lang="fr-FR" dirty="0" err="1"/>
              <a:t>Being</a:t>
            </a:r>
            <a:r>
              <a:rPr lang="fr-FR" dirty="0"/>
              <a:t> non-profit </a:t>
            </a:r>
            <a:r>
              <a:rPr lang="fr-FR" dirty="0" err="1"/>
              <a:t>is</a:t>
            </a:r>
            <a:r>
              <a:rPr lang="fr-FR" dirty="0"/>
              <a:t> a </a:t>
            </a:r>
            <a:r>
              <a:rPr lang="fr-FR" dirty="0" err="1"/>
              <a:t>strong</a:t>
            </a:r>
            <a:r>
              <a:rPr lang="fr-FR" dirty="0"/>
              <a:t> motivation as </a:t>
            </a:r>
            <a:r>
              <a:rPr lang="fr-FR" dirty="0" err="1"/>
              <a:t>is</a:t>
            </a:r>
            <a:r>
              <a:rPr lang="fr-FR" dirty="0"/>
              <a:t> </a:t>
            </a:r>
            <a:r>
              <a:rPr lang="fr-FR" dirty="0" err="1"/>
              <a:t>saving</a:t>
            </a:r>
            <a:r>
              <a:rPr lang="fr-FR" dirty="0"/>
              <a:t> money.</a:t>
            </a:r>
          </a:p>
          <a:p>
            <a:endParaRPr lang="fr-FR" dirty="0"/>
          </a:p>
          <a:p>
            <a:r>
              <a:rPr lang="fr-FR" dirty="0"/>
              <a:t>The </a:t>
            </a:r>
            <a:r>
              <a:rPr lang="fr-FR" dirty="0" err="1"/>
              <a:t>reasons</a:t>
            </a:r>
            <a:r>
              <a:rPr lang="fr-FR" dirty="0"/>
              <a:t> for not </a:t>
            </a:r>
            <a:r>
              <a:rPr lang="fr-FR" dirty="0" err="1"/>
              <a:t>uploading</a:t>
            </a:r>
            <a:r>
              <a:rPr lang="fr-FR" dirty="0"/>
              <a:t> a profile photo, </a:t>
            </a:r>
            <a:r>
              <a:rPr lang="fr-FR" dirty="0" err="1"/>
              <a:t>usually</a:t>
            </a:r>
            <a:r>
              <a:rPr lang="fr-FR" dirty="0"/>
              <a:t> a </a:t>
            </a:r>
            <a:r>
              <a:rPr lang="fr-FR" dirty="0" err="1"/>
              <a:t>requirement</a:t>
            </a:r>
            <a:r>
              <a:rPr lang="fr-FR" dirty="0"/>
              <a:t> to host or </a:t>
            </a:r>
            <a:r>
              <a:rPr lang="fr-FR" dirty="0" err="1"/>
              <a:t>be</a:t>
            </a:r>
            <a:r>
              <a:rPr lang="fr-FR" dirty="0"/>
              <a:t> </a:t>
            </a:r>
            <a:r>
              <a:rPr lang="fr-FR" dirty="0" err="1"/>
              <a:t>hosted</a:t>
            </a:r>
            <a:r>
              <a:rPr lang="fr-FR" dirty="0"/>
              <a:t>, are </a:t>
            </a:r>
            <a:r>
              <a:rPr lang="fr-FR" dirty="0" err="1"/>
              <a:t>varied</a:t>
            </a:r>
            <a:r>
              <a:rPr lang="fr-FR" dirty="0"/>
              <a:t>, </a:t>
            </a:r>
            <a:r>
              <a:rPr lang="fr-FR" dirty="0" err="1"/>
              <a:t>ranging</a:t>
            </a:r>
            <a:r>
              <a:rPr lang="fr-FR" dirty="0"/>
              <a:t> </a:t>
            </a:r>
            <a:r>
              <a:rPr lang="fr-FR" dirty="0" err="1"/>
              <a:t>from</a:t>
            </a:r>
            <a:r>
              <a:rPr lang="fr-FR" dirty="0"/>
              <a:t> not </a:t>
            </a:r>
            <a:r>
              <a:rPr lang="fr-FR" dirty="0" err="1"/>
              <a:t>having</a:t>
            </a:r>
            <a:r>
              <a:rPr lang="fr-FR" dirty="0"/>
              <a:t> </a:t>
            </a:r>
            <a:r>
              <a:rPr lang="fr-FR" dirty="0" err="1"/>
              <a:t>thought</a:t>
            </a:r>
            <a:r>
              <a:rPr lang="fr-FR" dirty="0"/>
              <a:t> about </a:t>
            </a:r>
            <a:r>
              <a:rPr lang="fr-FR" dirty="0" err="1"/>
              <a:t>it</a:t>
            </a:r>
            <a:r>
              <a:rPr lang="fr-FR" dirty="0"/>
              <a:t> and not </a:t>
            </a:r>
            <a:r>
              <a:rPr lang="fr-FR" dirty="0" err="1"/>
              <a:t>thinking</a:t>
            </a:r>
            <a:r>
              <a:rPr lang="fr-FR" dirty="0"/>
              <a:t> </a:t>
            </a:r>
            <a:r>
              <a:rPr lang="fr-FR" dirty="0" err="1"/>
              <a:t>it</a:t>
            </a:r>
            <a:r>
              <a:rPr lang="fr-FR" dirty="0"/>
              <a:t> </a:t>
            </a:r>
            <a:r>
              <a:rPr lang="fr-FR" dirty="0" err="1"/>
              <a:t>is</a:t>
            </a:r>
            <a:r>
              <a:rPr lang="fr-FR" dirty="0"/>
              <a:t> </a:t>
            </a:r>
            <a:r>
              <a:rPr lang="fr-FR" dirty="0" err="1"/>
              <a:t>necessary</a:t>
            </a:r>
            <a:r>
              <a:rPr lang="fr-FR" dirty="0"/>
              <a:t> over </a:t>
            </a:r>
            <a:r>
              <a:rPr lang="fr-FR" dirty="0" err="1"/>
              <a:t>preferring</a:t>
            </a:r>
            <a:r>
              <a:rPr lang="fr-FR" dirty="0"/>
              <a:t> not to show </a:t>
            </a:r>
            <a:r>
              <a:rPr lang="fr-FR" dirty="0" err="1"/>
              <a:t>oneself</a:t>
            </a:r>
            <a:r>
              <a:rPr lang="fr-FR" dirty="0"/>
              <a:t> and not </a:t>
            </a:r>
            <a:r>
              <a:rPr lang="fr-FR" dirty="0" err="1"/>
              <a:t>having</a:t>
            </a:r>
            <a:r>
              <a:rPr lang="fr-FR" dirty="0"/>
              <a:t> </a:t>
            </a:r>
            <a:r>
              <a:rPr lang="fr-FR" dirty="0" err="1"/>
              <a:t>had</a:t>
            </a:r>
            <a:r>
              <a:rPr lang="fr-FR" dirty="0"/>
              <a:t> time. Not </a:t>
            </a:r>
            <a:r>
              <a:rPr lang="fr-FR" dirty="0" err="1"/>
              <a:t>knowing</a:t>
            </a:r>
            <a:r>
              <a:rPr lang="fr-FR" dirty="0"/>
              <a:t> how </a:t>
            </a:r>
            <a:r>
              <a:rPr lang="fr-FR" dirty="0" err="1"/>
              <a:t>is</a:t>
            </a:r>
            <a:r>
              <a:rPr lang="fr-FR" dirty="0"/>
              <a:t> </a:t>
            </a:r>
            <a:r>
              <a:rPr lang="fr-FR" dirty="0" err="1"/>
              <a:t>rarely</a:t>
            </a:r>
            <a:r>
              <a:rPr lang="fr-FR" dirty="0"/>
              <a:t> the </a:t>
            </a:r>
            <a:r>
              <a:rPr lang="fr-FR" dirty="0" err="1"/>
              <a:t>reason</a:t>
            </a:r>
            <a:r>
              <a:rPr lang="fr-FR" dirty="0"/>
              <a:t>.</a:t>
            </a:r>
          </a:p>
          <a:p>
            <a:endParaRPr lang="fr-FR" dirty="0"/>
          </a:p>
          <a:p>
            <a:r>
              <a:rPr lang="fr-FR" dirty="0"/>
              <a:t>The main </a:t>
            </a:r>
            <a:r>
              <a:rPr lang="fr-FR" dirty="0" err="1"/>
              <a:t>reasons</a:t>
            </a:r>
            <a:r>
              <a:rPr lang="fr-FR" dirty="0"/>
              <a:t> </a:t>
            </a:r>
            <a:r>
              <a:rPr lang="fr-FR" dirty="0" err="1"/>
              <a:t>given</a:t>
            </a:r>
            <a:r>
              <a:rPr lang="fr-FR" dirty="0"/>
              <a:t> for not </a:t>
            </a:r>
            <a:r>
              <a:rPr lang="fr-FR" dirty="0" err="1"/>
              <a:t>logging</a:t>
            </a:r>
            <a:r>
              <a:rPr lang="fr-FR" dirty="0"/>
              <a:t> in for a long time are </a:t>
            </a:r>
            <a:r>
              <a:rPr lang="en-US" dirty="0"/>
              <a:t>not receiving requests and having forgotten about BeWelcome, but surprisingly also traveling oneself (and apparently not using BeWelcome during that time).</a:t>
            </a:r>
          </a:p>
          <a:p>
            <a:endParaRPr lang="en-US" dirty="0"/>
          </a:p>
          <a:p>
            <a:r>
              <a:rPr lang="en-US" dirty="0"/>
              <a:t>Most say they have met other members in person, and most have already received a hosting request. So BeWelcome is not just some website or a collection of profiles. However, 3 of 4 have not hosted anyone over the past 12 months. Most say they don’t receive enough requests, almost nobody receives too many.</a:t>
            </a:r>
          </a:p>
          <a:p>
            <a:endParaRPr lang="en-US" dirty="0"/>
          </a:p>
          <a:p>
            <a:endParaRPr lang="fr-FR" dirty="0"/>
          </a:p>
          <a:p>
            <a:endParaRPr lang="fr-FR" dirty="0"/>
          </a:p>
          <a:p>
            <a:endParaRPr lang="fr-FR" dirty="0"/>
          </a:p>
          <a:p>
            <a:pPr marL="285750" indent="-285750">
              <a:buFont typeface="Courier New" panose="02070309020205020404" pitchFamily="49" charset="0"/>
              <a:buChar char="o"/>
            </a:pPr>
            <a:endParaRPr lang="fr-FR" dirty="0"/>
          </a:p>
        </p:txBody>
      </p:sp>
    </p:spTree>
    <p:extLst>
      <p:ext uri="{BB962C8B-B14F-4D97-AF65-F5344CB8AC3E}">
        <p14:creationId xmlns:p14="http://schemas.microsoft.com/office/powerpoint/2010/main" val="2829021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4"/>
            <a:ext cx="9780330" cy="872863"/>
          </a:xfrm>
        </p:spPr>
        <p:txBody>
          <a:bodyPr>
            <a:normAutofit/>
          </a:bodyPr>
          <a:lstStyle/>
          <a:p>
            <a:r>
              <a:rPr lang="fr-FR" sz="4000" dirty="0" err="1"/>
              <a:t>Summary</a:t>
            </a:r>
            <a:r>
              <a:rPr lang="fr-FR" sz="4000" dirty="0"/>
              <a:t> - </a:t>
            </a:r>
            <a:r>
              <a:rPr lang="fr-FR" sz="4000" dirty="0" err="1"/>
              <a:t>continued</a:t>
            </a:r>
            <a:endParaRPr lang="fr-FR" sz="4000" dirty="0"/>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48</a:t>
            </a:fld>
            <a:endParaRPr lang="fr-FR"/>
          </a:p>
        </p:txBody>
      </p:sp>
      <p:pic>
        <p:nvPicPr>
          <p:cNvPr id="4" name="Image 3">
            <a:extLst>
              <a:ext uri="{FF2B5EF4-FFF2-40B4-BE49-F238E27FC236}">
                <a16:creationId xmlns:a16="http://schemas.microsoft.com/office/drawing/2014/main" id="{403112C9-EC9C-40CB-8E1C-BF094FB49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5" name="Espace réservé du numéro de diapositive 4">
            <a:extLst>
              <a:ext uri="{FF2B5EF4-FFF2-40B4-BE49-F238E27FC236}">
                <a16:creationId xmlns:a16="http://schemas.microsoft.com/office/drawing/2014/main" id="{09F2AC11-EFC2-484E-B4EA-5FF46341255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48</a:t>
            </a:fld>
            <a:endParaRPr lang="fr-FR" sz="2400" dirty="0">
              <a:solidFill>
                <a:schemeClr val="bg1"/>
              </a:solidFill>
            </a:endParaRPr>
          </a:p>
        </p:txBody>
      </p:sp>
      <p:sp>
        <p:nvSpPr>
          <p:cNvPr id="7" name="ZoneTexte 6">
            <a:extLst>
              <a:ext uri="{FF2B5EF4-FFF2-40B4-BE49-F238E27FC236}">
                <a16:creationId xmlns:a16="http://schemas.microsoft.com/office/drawing/2014/main" id="{559EE38D-235C-41CC-82A5-90001BF4356B}"/>
              </a:ext>
            </a:extLst>
          </p:cNvPr>
          <p:cNvSpPr txBox="1"/>
          <p:nvPr/>
        </p:nvSpPr>
        <p:spPr>
          <a:xfrm>
            <a:off x="779591" y="1591229"/>
            <a:ext cx="10315871" cy="5078313"/>
          </a:xfrm>
          <a:prstGeom prst="rect">
            <a:avLst/>
          </a:prstGeom>
          <a:noFill/>
        </p:spPr>
        <p:txBody>
          <a:bodyPr wrap="square" rtlCol="0">
            <a:spAutoFit/>
          </a:bodyPr>
          <a:lstStyle/>
          <a:p>
            <a:r>
              <a:rPr lang="en-US" dirty="0"/>
              <a:t>Almost all (87%!) have travelled and stayed overnight over the past 12 months, but only 15% of them with BeWelcome (vs. 38% with CS!). 3 of 4 are members of CS, and they keep using Couchsurfing to find hosts. Main reasons given for that are that they didn’t find a BW host and that they didn’t think about looking on BW. Overall they aren’t significantly less satisfied with BW.</a:t>
            </a:r>
          </a:p>
          <a:p>
            <a:endParaRPr lang="fr-FR" dirty="0"/>
          </a:p>
          <a:p>
            <a:r>
              <a:rPr lang="fr-FR" dirty="0"/>
              <a:t>Most have </a:t>
            </a:r>
            <a:r>
              <a:rPr lang="fr-FR" dirty="0" err="1"/>
              <a:t>tried</a:t>
            </a:r>
            <a:r>
              <a:rPr lang="fr-FR" dirty="0"/>
              <a:t> to </a:t>
            </a:r>
            <a:r>
              <a:rPr lang="fr-FR" dirty="0" err="1"/>
              <a:t>find</a:t>
            </a:r>
            <a:r>
              <a:rPr lang="fr-FR" dirty="0"/>
              <a:t> a host on BeWelcome and </a:t>
            </a:r>
            <a:r>
              <a:rPr lang="fr-FR" dirty="0" err="1"/>
              <a:t>most</a:t>
            </a:r>
            <a:r>
              <a:rPr lang="fr-FR" dirty="0"/>
              <a:t> have </a:t>
            </a:r>
            <a:r>
              <a:rPr lang="fr-FR" dirty="0" err="1"/>
              <a:t>found</a:t>
            </a:r>
            <a:r>
              <a:rPr lang="fr-FR" dirty="0"/>
              <a:t> </a:t>
            </a:r>
            <a:r>
              <a:rPr lang="fr-FR" dirty="0" err="1"/>
              <a:t>it</a:t>
            </a:r>
            <a:r>
              <a:rPr lang="fr-FR" dirty="0"/>
              <a:t> </a:t>
            </a:r>
            <a:r>
              <a:rPr lang="fr-FR" dirty="0" err="1"/>
              <a:t>difficult</a:t>
            </a:r>
            <a:r>
              <a:rPr lang="fr-FR" dirty="0"/>
              <a:t> not </a:t>
            </a:r>
            <a:r>
              <a:rPr lang="fr-FR" dirty="0" err="1"/>
              <a:t>only</a:t>
            </a:r>
            <a:r>
              <a:rPr lang="fr-FR" dirty="0"/>
              <a:t> to </a:t>
            </a:r>
            <a:r>
              <a:rPr lang="fr-FR" dirty="0" err="1"/>
              <a:t>find</a:t>
            </a:r>
            <a:r>
              <a:rPr lang="fr-FR" dirty="0"/>
              <a:t> one, but </a:t>
            </a:r>
            <a:r>
              <a:rPr lang="fr-FR" dirty="0" err="1"/>
              <a:t>even</a:t>
            </a:r>
            <a:r>
              <a:rPr lang="fr-FR" dirty="0"/>
              <a:t> to </a:t>
            </a:r>
            <a:r>
              <a:rPr lang="fr-FR" dirty="0" err="1"/>
              <a:t>obtain</a:t>
            </a:r>
            <a:r>
              <a:rPr lang="fr-FR" dirty="0"/>
              <a:t> a </a:t>
            </a:r>
            <a:r>
              <a:rPr lang="fr-FR" dirty="0" err="1"/>
              <a:t>reply</a:t>
            </a:r>
            <a:r>
              <a:rPr lang="fr-FR" dirty="0"/>
              <a:t>. </a:t>
            </a:r>
            <a:r>
              <a:rPr lang="fr-FR" dirty="0" err="1"/>
              <a:t>When</a:t>
            </a:r>
            <a:r>
              <a:rPr lang="fr-FR" dirty="0"/>
              <a:t> </a:t>
            </a:r>
            <a:r>
              <a:rPr lang="fr-FR" dirty="0" err="1"/>
              <a:t>asked</a:t>
            </a:r>
            <a:r>
              <a:rPr lang="fr-FR" dirty="0"/>
              <a:t>, </a:t>
            </a:r>
            <a:r>
              <a:rPr lang="fr-FR" dirty="0" err="1"/>
              <a:t>though</a:t>
            </a:r>
            <a:r>
              <a:rPr lang="fr-FR" dirty="0"/>
              <a:t>, </a:t>
            </a:r>
            <a:r>
              <a:rPr lang="fr-FR" dirty="0" err="1"/>
              <a:t>very</a:t>
            </a:r>
            <a:r>
              <a:rPr lang="fr-FR" dirty="0"/>
              <a:t> few admit to </a:t>
            </a:r>
            <a:r>
              <a:rPr lang="fr-FR" dirty="0" err="1"/>
              <a:t>having</a:t>
            </a:r>
            <a:r>
              <a:rPr lang="fr-FR" dirty="0"/>
              <a:t> </a:t>
            </a:r>
            <a:r>
              <a:rPr lang="fr-FR" dirty="0" err="1"/>
              <a:t>ignored</a:t>
            </a:r>
            <a:r>
              <a:rPr lang="fr-FR" dirty="0"/>
              <a:t> a </a:t>
            </a:r>
            <a:r>
              <a:rPr lang="fr-FR" dirty="0" err="1"/>
              <a:t>hosting</a:t>
            </a:r>
            <a:r>
              <a:rPr lang="fr-FR" dirty="0"/>
              <a:t> </a:t>
            </a:r>
            <a:r>
              <a:rPr lang="fr-FR" dirty="0" err="1"/>
              <a:t>request</a:t>
            </a:r>
            <a:r>
              <a:rPr lang="fr-FR" dirty="0"/>
              <a:t>. But </a:t>
            </a:r>
            <a:r>
              <a:rPr lang="fr-FR" dirty="0" err="1"/>
              <a:t>those</a:t>
            </a:r>
            <a:r>
              <a:rPr lang="fr-FR" dirty="0"/>
              <a:t> </a:t>
            </a:r>
            <a:r>
              <a:rPr lang="fr-FR" dirty="0" err="1"/>
              <a:t>who</a:t>
            </a:r>
            <a:r>
              <a:rPr lang="fr-FR" dirty="0"/>
              <a:t> do </a:t>
            </a:r>
            <a:r>
              <a:rPr lang="fr-FR" dirty="0" err="1"/>
              <a:t>say</a:t>
            </a:r>
            <a:r>
              <a:rPr lang="fr-FR" dirty="0"/>
              <a:t> </a:t>
            </a:r>
            <a:r>
              <a:rPr lang="fr-FR" dirty="0" err="1"/>
              <a:t>it</a:t>
            </a:r>
            <a:r>
              <a:rPr lang="fr-FR" dirty="0"/>
              <a:t> </a:t>
            </a:r>
            <a:r>
              <a:rPr lang="fr-FR" dirty="0" err="1"/>
              <a:t>was</a:t>
            </a:r>
            <a:r>
              <a:rPr lang="fr-FR" dirty="0"/>
              <a:t> </a:t>
            </a:r>
            <a:r>
              <a:rPr lang="fr-FR" dirty="0" err="1"/>
              <a:t>because</a:t>
            </a:r>
            <a:r>
              <a:rPr lang="fr-FR" dirty="0"/>
              <a:t> </a:t>
            </a:r>
            <a:r>
              <a:rPr lang="fr-FR" dirty="0" err="1"/>
              <a:t>they</a:t>
            </a:r>
            <a:r>
              <a:rPr lang="fr-FR" dirty="0"/>
              <a:t> </a:t>
            </a:r>
            <a:r>
              <a:rPr lang="fr-FR" dirty="0" err="1"/>
              <a:t>didn’t</a:t>
            </a:r>
            <a:r>
              <a:rPr lang="fr-FR" dirty="0"/>
              <a:t> have time, </a:t>
            </a:r>
            <a:r>
              <a:rPr lang="fr-FR" dirty="0" err="1"/>
              <a:t>forgot</a:t>
            </a:r>
            <a:r>
              <a:rPr lang="fr-FR" dirty="0"/>
              <a:t>, and </a:t>
            </a:r>
            <a:r>
              <a:rPr lang="fr-FR" dirty="0" err="1"/>
              <a:t>only</a:t>
            </a:r>
            <a:r>
              <a:rPr lang="fr-FR" dirty="0"/>
              <a:t> in </a:t>
            </a:r>
            <a:r>
              <a:rPr lang="fr-FR" dirty="0" err="1"/>
              <a:t>third</a:t>
            </a:r>
            <a:r>
              <a:rPr lang="fr-FR" dirty="0"/>
              <a:t> place </a:t>
            </a:r>
            <a:r>
              <a:rPr lang="fr-FR" dirty="0" err="1"/>
              <a:t>that</a:t>
            </a:r>
            <a:r>
              <a:rPr lang="fr-FR" dirty="0"/>
              <a:t> </a:t>
            </a:r>
            <a:r>
              <a:rPr lang="fr-FR" dirty="0" err="1"/>
              <a:t>they</a:t>
            </a:r>
            <a:r>
              <a:rPr lang="fr-FR" dirty="0"/>
              <a:t> </a:t>
            </a:r>
            <a:r>
              <a:rPr lang="fr-FR" dirty="0" err="1"/>
              <a:t>didn’t</a:t>
            </a:r>
            <a:r>
              <a:rPr lang="fr-FR" dirty="0"/>
              <a:t> like the </a:t>
            </a:r>
            <a:r>
              <a:rPr lang="fr-FR" dirty="0" err="1"/>
              <a:t>request</a:t>
            </a:r>
            <a:r>
              <a:rPr lang="fr-FR" dirty="0"/>
              <a:t>.</a:t>
            </a:r>
          </a:p>
          <a:p>
            <a:endParaRPr lang="en-US" dirty="0"/>
          </a:p>
          <a:p>
            <a:r>
              <a:rPr lang="en-US" dirty="0"/>
              <a:t>The satisfaction with BeWelcome is the same as with the other hospitality websites respondents use.</a:t>
            </a:r>
            <a:endParaRPr lang="fr-FR" dirty="0"/>
          </a:p>
          <a:p>
            <a:r>
              <a:rPr lang="fr-FR" dirty="0"/>
              <a:t>Male </a:t>
            </a:r>
            <a:r>
              <a:rPr lang="fr-FR" dirty="0" err="1"/>
              <a:t>users</a:t>
            </a:r>
            <a:r>
              <a:rPr lang="fr-FR" dirty="0"/>
              <a:t> and </a:t>
            </a:r>
            <a:r>
              <a:rPr lang="fr-FR" dirty="0" err="1"/>
              <a:t>users</a:t>
            </a:r>
            <a:r>
              <a:rPr lang="fr-FR" dirty="0"/>
              <a:t> </a:t>
            </a:r>
            <a:r>
              <a:rPr lang="fr-FR" dirty="0" err="1"/>
              <a:t>who</a:t>
            </a:r>
            <a:r>
              <a:rPr lang="fr-FR" dirty="0"/>
              <a:t> have not </a:t>
            </a:r>
            <a:r>
              <a:rPr lang="fr-FR" dirty="0" err="1"/>
              <a:t>logged</a:t>
            </a:r>
            <a:r>
              <a:rPr lang="fr-FR" dirty="0"/>
              <a:t> in for 6 </a:t>
            </a:r>
            <a:r>
              <a:rPr lang="fr-FR" dirty="0" err="1"/>
              <a:t>months</a:t>
            </a:r>
            <a:r>
              <a:rPr lang="fr-FR" dirty="0"/>
              <a:t> are </a:t>
            </a:r>
            <a:r>
              <a:rPr lang="fr-FR" dirty="0" err="1"/>
              <a:t>somewhat</a:t>
            </a:r>
            <a:r>
              <a:rPr lang="fr-FR" dirty="0"/>
              <a:t> </a:t>
            </a:r>
            <a:r>
              <a:rPr lang="fr-FR" dirty="0" err="1"/>
              <a:t>less</a:t>
            </a:r>
            <a:r>
              <a:rPr lang="fr-FR" dirty="0"/>
              <a:t> </a:t>
            </a:r>
            <a:r>
              <a:rPr lang="fr-FR" dirty="0" err="1"/>
              <a:t>satisfied</a:t>
            </a:r>
            <a:r>
              <a:rPr lang="fr-FR" dirty="0"/>
              <a:t> </a:t>
            </a:r>
            <a:r>
              <a:rPr lang="fr-FR" dirty="0" err="1"/>
              <a:t>with</a:t>
            </a:r>
            <a:r>
              <a:rPr lang="fr-FR" dirty="0"/>
              <a:t> BeWelcome.</a:t>
            </a:r>
          </a:p>
          <a:p>
            <a:endParaRPr lang="fr-FR" dirty="0"/>
          </a:p>
          <a:p>
            <a:r>
              <a:rPr lang="fr-FR" dirty="0"/>
              <a:t>Forum and </a:t>
            </a:r>
            <a:r>
              <a:rPr lang="fr-FR" dirty="0" err="1"/>
              <a:t>activities</a:t>
            </a:r>
            <a:r>
              <a:rPr lang="fr-FR" dirty="0"/>
              <a:t> have not been important </a:t>
            </a:r>
            <a:r>
              <a:rPr lang="fr-FR" dirty="0" err="1"/>
              <a:t>reasons</a:t>
            </a:r>
            <a:r>
              <a:rPr lang="fr-FR" dirty="0"/>
              <a:t> for </a:t>
            </a:r>
            <a:r>
              <a:rPr lang="fr-FR" dirty="0" err="1"/>
              <a:t>joining</a:t>
            </a:r>
            <a:r>
              <a:rPr lang="fr-FR" dirty="0"/>
              <a:t>, have been </a:t>
            </a:r>
            <a:r>
              <a:rPr lang="fr-FR" dirty="0" err="1"/>
              <a:t>used</a:t>
            </a:r>
            <a:r>
              <a:rPr lang="fr-FR" dirty="0"/>
              <a:t> </a:t>
            </a:r>
            <a:r>
              <a:rPr lang="fr-FR" dirty="0" err="1"/>
              <a:t>little</a:t>
            </a:r>
            <a:r>
              <a:rPr lang="fr-FR" dirty="0"/>
              <a:t> and are not a focus for </a:t>
            </a:r>
            <a:r>
              <a:rPr lang="fr-FR" dirty="0" err="1"/>
              <a:t>improvement</a:t>
            </a:r>
            <a:r>
              <a:rPr lang="fr-FR" dirty="0"/>
              <a:t> </a:t>
            </a:r>
            <a:r>
              <a:rPr lang="fr-FR" dirty="0" err="1"/>
              <a:t>requested</a:t>
            </a:r>
            <a:r>
              <a:rPr lang="fr-FR" dirty="0"/>
              <a:t> by </a:t>
            </a:r>
            <a:r>
              <a:rPr lang="fr-FR" dirty="0" err="1"/>
              <a:t>respondents</a:t>
            </a:r>
            <a:r>
              <a:rPr lang="fr-FR" dirty="0"/>
              <a:t>.</a:t>
            </a:r>
          </a:p>
          <a:p>
            <a:endParaRPr lang="fr-FR" dirty="0"/>
          </a:p>
          <a:p>
            <a:r>
              <a:rPr lang="fr-FR" dirty="0" err="1"/>
              <a:t>What</a:t>
            </a:r>
            <a:r>
              <a:rPr lang="fr-FR" dirty="0"/>
              <a:t> </a:t>
            </a:r>
            <a:r>
              <a:rPr lang="fr-FR" dirty="0" err="1"/>
              <a:t>they</a:t>
            </a:r>
            <a:r>
              <a:rPr lang="fr-FR" dirty="0"/>
              <a:t> </a:t>
            </a:r>
            <a:r>
              <a:rPr lang="fr-FR" dirty="0" err="1"/>
              <a:t>want</a:t>
            </a:r>
            <a:r>
              <a:rPr lang="fr-FR" dirty="0"/>
              <a:t> </a:t>
            </a:r>
            <a:r>
              <a:rPr lang="fr-FR" dirty="0" err="1"/>
              <a:t>most</a:t>
            </a:r>
            <a:r>
              <a:rPr lang="fr-FR" dirty="0"/>
              <a:t> by far are more hosts and more </a:t>
            </a:r>
            <a:r>
              <a:rPr lang="fr-FR" dirty="0" err="1"/>
              <a:t>guests</a:t>
            </a:r>
            <a:r>
              <a:rPr lang="fr-FR" dirty="0"/>
              <a:t>, </a:t>
            </a:r>
            <a:r>
              <a:rPr lang="fr-FR" dirty="0" err="1"/>
              <a:t>easier</a:t>
            </a:r>
            <a:r>
              <a:rPr lang="fr-FR" dirty="0"/>
              <a:t> </a:t>
            </a:r>
            <a:r>
              <a:rPr lang="fr-FR" dirty="0" err="1"/>
              <a:t>member</a:t>
            </a:r>
            <a:r>
              <a:rPr lang="fr-FR" dirty="0"/>
              <a:t> </a:t>
            </a:r>
            <a:r>
              <a:rPr lang="fr-FR" dirty="0" err="1"/>
              <a:t>search</a:t>
            </a:r>
            <a:r>
              <a:rPr lang="fr-FR" dirty="0"/>
              <a:t> and a mobile-</a:t>
            </a:r>
            <a:r>
              <a:rPr lang="fr-FR" dirty="0" err="1"/>
              <a:t>friendlier</a:t>
            </a:r>
            <a:r>
              <a:rPr lang="fr-FR" dirty="0"/>
              <a:t> </a:t>
            </a:r>
            <a:r>
              <a:rPr lang="fr-FR" dirty="0" err="1"/>
              <a:t>website</a:t>
            </a:r>
            <a:r>
              <a:rPr lang="fr-FR" dirty="0"/>
              <a:t>.</a:t>
            </a:r>
          </a:p>
          <a:p>
            <a:endParaRPr lang="fr-FR" dirty="0"/>
          </a:p>
        </p:txBody>
      </p:sp>
    </p:spTree>
    <p:extLst>
      <p:ext uri="{BB962C8B-B14F-4D97-AF65-F5344CB8AC3E}">
        <p14:creationId xmlns:p14="http://schemas.microsoft.com/office/powerpoint/2010/main" val="1867244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4D3-84F9-4D90-82B3-A4644FF935CC}"/>
              </a:ext>
            </a:extLst>
          </p:cNvPr>
          <p:cNvSpPr>
            <a:spLocks noGrp="1"/>
          </p:cNvSpPr>
          <p:nvPr>
            <p:ph type="title"/>
          </p:nvPr>
        </p:nvSpPr>
        <p:spPr>
          <a:xfrm>
            <a:off x="779592" y="402484"/>
            <a:ext cx="9780330" cy="872863"/>
          </a:xfrm>
        </p:spPr>
        <p:txBody>
          <a:bodyPr>
            <a:normAutofit/>
          </a:bodyPr>
          <a:lstStyle/>
          <a:p>
            <a:r>
              <a:rPr lang="fr-FR" sz="4000" dirty="0" err="1"/>
              <a:t>Summary</a:t>
            </a:r>
            <a:r>
              <a:rPr lang="fr-FR" sz="4000" dirty="0"/>
              <a:t> - </a:t>
            </a:r>
            <a:r>
              <a:rPr lang="fr-FR" sz="4000" dirty="0" err="1"/>
              <a:t>continued</a:t>
            </a:r>
            <a:endParaRPr lang="fr-FR" sz="4000" dirty="0"/>
          </a:p>
        </p:txBody>
      </p:sp>
      <p:sp>
        <p:nvSpPr>
          <p:cNvPr id="3" name="Espace réservé du numéro de diapositive 2">
            <a:extLst>
              <a:ext uri="{FF2B5EF4-FFF2-40B4-BE49-F238E27FC236}">
                <a16:creationId xmlns:a16="http://schemas.microsoft.com/office/drawing/2014/main" id="{D91086F6-F69C-4F08-BF04-D0ECDAE670AC}"/>
              </a:ext>
            </a:extLst>
          </p:cNvPr>
          <p:cNvSpPr>
            <a:spLocks noGrp="1"/>
          </p:cNvSpPr>
          <p:nvPr>
            <p:ph type="sldNum" sz="quarter" idx="12"/>
          </p:nvPr>
        </p:nvSpPr>
        <p:spPr/>
        <p:txBody>
          <a:bodyPr/>
          <a:lstStyle/>
          <a:p>
            <a:fld id="{1BE281C8-BF90-4269-BA1C-AFC6FD378E13}" type="slidenum">
              <a:rPr lang="fr-FR" smtClean="0"/>
              <a:t>49</a:t>
            </a:fld>
            <a:endParaRPr lang="fr-FR"/>
          </a:p>
        </p:txBody>
      </p:sp>
      <p:pic>
        <p:nvPicPr>
          <p:cNvPr id="4" name="Image 3">
            <a:extLst>
              <a:ext uri="{FF2B5EF4-FFF2-40B4-BE49-F238E27FC236}">
                <a16:creationId xmlns:a16="http://schemas.microsoft.com/office/drawing/2014/main" id="{403112C9-EC9C-40CB-8E1C-BF094FB49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5" name="Espace réservé du numéro de diapositive 4">
            <a:extLst>
              <a:ext uri="{FF2B5EF4-FFF2-40B4-BE49-F238E27FC236}">
                <a16:creationId xmlns:a16="http://schemas.microsoft.com/office/drawing/2014/main" id="{09F2AC11-EFC2-484E-B4EA-5FF463412555}"/>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49</a:t>
            </a:fld>
            <a:endParaRPr lang="fr-FR" sz="2400" dirty="0">
              <a:solidFill>
                <a:schemeClr val="bg1"/>
              </a:solidFill>
            </a:endParaRPr>
          </a:p>
        </p:txBody>
      </p:sp>
      <p:sp>
        <p:nvSpPr>
          <p:cNvPr id="7" name="ZoneTexte 6">
            <a:extLst>
              <a:ext uri="{FF2B5EF4-FFF2-40B4-BE49-F238E27FC236}">
                <a16:creationId xmlns:a16="http://schemas.microsoft.com/office/drawing/2014/main" id="{559EE38D-235C-41CC-82A5-90001BF4356B}"/>
              </a:ext>
            </a:extLst>
          </p:cNvPr>
          <p:cNvSpPr txBox="1"/>
          <p:nvPr/>
        </p:nvSpPr>
        <p:spPr>
          <a:xfrm>
            <a:off x="779592" y="1535469"/>
            <a:ext cx="9932729" cy="1754326"/>
          </a:xfrm>
          <a:prstGeom prst="rect">
            <a:avLst/>
          </a:prstGeom>
          <a:noFill/>
        </p:spPr>
        <p:txBody>
          <a:bodyPr wrap="square" rtlCol="0">
            <a:spAutoFit/>
          </a:bodyPr>
          <a:lstStyle/>
          <a:p>
            <a:r>
              <a:rPr lang="fr-FR" dirty="0"/>
              <a:t>On a final note: </a:t>
            </a:r>
            <a:r>
              <a:rPr lang="fr-FR" dirty="0" err="1"/>
              <a:t>While</a:t>
            </a:r>
            <a:r>
              <a:rPr lang="fr-FR" dirty="0"/>
              <a:t> </a:t>
            </a:r>
            <a:r>
              <a:rPr lang="fr-FR" dirty="0" err="1"/>
              <a:t>fewer</a:t>
            </a:r>
            <a:r>
              <a:rPr lang="fr-FR" dirty="0"/>
              <a:t> </a:t>
            </a:r>
            <a:r>
              <a:rPr lang="fr-FR" dirty="0" err="1"/>
              <a:t>members</a:t>
            </a:r>
            <a:r>
              <a:rPr lang="fr-FR" dirty="0"/>
              <a:t> </a:t>
            </a:r>
            <a:r>
              <a:rPr lang="fr-FR" dirty="0" err="1"/>
              <a:t>participated</a:t>
            </a:r>
            <a:r>
              <a:rPr lang="fr-FR" dirty="0"/>
              <a:t> in the </a:t>
            </a:r>
            <a:r>
              <a:rPr lang="fr-FR" dirty="0" err="1"/>
              <a:t>survey</a:t>
            </a:r>
            <a:r>
              <a:rPr lang="fr-FR" dirty="0"/>
              <a:t> </a:t>
            </a:r>
            <a:r>
              <a:rPr lang="fr-FR" dirty="0" err="1"/>
              <a:t>than</a:t>
            </a:r>
            <a:r>
              <a:rPr lang="fr-FR" dirty="0"/>
              <a:t> </a:t>
            </a:r>
            <a:r>
              <a:rPr lang="fr-FR" dirty="0" err="1"/>
              <a:t>we</a:t>
            </a:r>
            <a:r>
              <a:rPr lang="fr-FR" dirty="0"/>
              <a:t> </a:t>
            </a:r>
            <a:r>
              <a:rPr lang="fr-FR" dirty="0" err="1"/>
              <a:t>would</a:t>
            </a:r>
            <a:r>
              <a:rPr lang="fr-FR" dirty="0"/>
              <a:t> have </a:t>
            </a:r>
            <a:r>
              <a:rPr lang="fr-FR" dirty="0" err="1"/>
              <a:t>hoped</a:t>
            </a:r>
            <a:r>
              <a:rPr lang="fr-FR" dirty="0"/>
              <a:t>, the </a:t>
            </a:r>
            <a:r>
              <a:rPr lang="fr-FR" dirty="0" err="1"/>
              <a:t>comments</a:t>
            </a:r>
            <a:r>
              <a:rPr lang="fr-FR" dirty="0"/>
              <a:t> by </a:t>
            </a:r>
            <a:r>
              <a:rPr lang="fr-FR" dirty="0" err="1"/>
              <a:t>those</a:t>
            </a:r>
            <a:r>
              <a:rPr lang="fr-FR" dirty="0"/>
              <a:t> </a:t>
            </a:r>
            <a:r>
              <a:rPr lang="fr-FR" dirty="0" err="1"/>
              <a:t>who</a:t>
            </a:r>
            <a:r>
              <a:rPr lang="fr-FR" dirty="0"/>
              <a:t> </a:t>
            </a:r>
            <a:r>
              <a:rPr lang="fr-FR" dirty="0" err="1"/>
              <a:t>did</a:t>
            </a:r>
            <a:r>
              <a:rPr lang="fr-FR" dirty="0"/>
              <a:t> </a:t>
            </a:r>
            <a:r>
              <a:rPr lang="fr-FR" dirty="0" err="1"/>
              <a:t>were</a:t>
            </a:r>
            <a:r>
              <a:rPr lang="fr-FR" dirty="0"/>
              <a:t> </a:t>
            </a:r>
            <a:r>
              <a:rPr lang="fr-FR" dirty="0" err="1"/>
              <a:t>overwhelmingly</a:t>
            </a:r>
            <a:r>
              <a:rPr lang="fr-FR" dirty="0"/>
              <a:t> positive and </a:t>
            </a:r>
            <a:r>
              <a:rPr lang="fr-FR" dirty="0" err="1"/>
              <a:t>encouraging</a:t>
            </a:r>
            <a:r>
              <a:rPr lang="fr-FR" dirty="0"/>
              <a:t> </a:t>
            </a:r>
            <a:r>
              <a:rPr lang="fr-FR" dirty="0" err="1"/>
              <a:t>regarding</a:t>
            </a:r>
            <a:r>
              <a:rPr lang="fr-FR" dirty="0"/>
              <a:t> the </a:t>
            </a:r>
            <a:r>
              <a:rPr lang="fr-FR" dirty="0" err="1"/>
              <a:t>survey</a:t>
            </a:r>
            <a:r>
              <a:rPr lang="fr-FR" dirty="0"/>
              <a:t> </a:t>
            </a:r>
            <a:r>
              <a:rPr lang="fr-FR" dirty="0" err="1"/>
              <a:t>itself</a:t>
            </a:r>
            <a:r>
              <a:rPr lang="fr-FR" dirty="0"/>
              <a:t>, the </a:t>
            </a:r>
            <a:r>
              <a:rPr lang="fr-FR" dirty="0" err="1"/>
              <a:t>work</a:t>
            </a:r>
            <a:r>
              <a:rPr lang="fr-FR" dirty="0"/>
              <a:t> </a:t>
            </a:r>
            <a:r>
              <a:rPr lang="fr-FR" dirty="0" err="1"/>
              <a:t>which</a:t>
            </a:r>
            <a:r>
              <a:rPr lang="fr-FR" dirty="0"/>
              <a:t> </a:t>
            </a:r>
            <a:r>
              <a:rPr lang="fr-FR" dirty="0" err="1"/>
              <a:t>volunteers</a:t>
            </a:r>
            <a:r>
              <a:rPr lang="fr-FR" dirty="0"/>
              <a:t> do to </a:t>
            </a:r>
            <a:r>
              <a:rPr lang="fr-FR" dirty="0" err="1"/>
              <a:t>make</a:t>
            </a:r>
            <a:r>
              <a:rPr lang="fr-FR" dirty="0"/>
              <a:t> BeWelcome </a:t>
            </a:r>
            <a:r>
              <a:rPr lang="fr-FR" dirty="0" err="1"/>
              <a:t>happen</a:t>
            </a:r>
            <a:r>
              <a:rPr lang="fr-FR" dirty="0"/>
              <a:t> in </a:t>
            </a:r>
            <a:r>
              <a:rPr lang="fr-FR" dirty="0" err="1"/>
              <a:t>general</a:t>
            </a:r>
            <a:r>
              <a:rPr lang="fr-FR" dirty="0"/>
              <a:t>, and the non-profit </a:t>
            </a:r>
            <a:r>
              <a:rPr lang="fr-FR" dirty="0" err="1"/>
              <a:t>character</a:t>
            </a:r>
            <a:r>
              <a:rPr lang="fr-FR" dirty="0"/>
              <a:t> in </a:t>
            </a:r>
            <a:r>
              <a:rPr lang="fr-FR" dirty="0" err="1"/>
              <a:t>particular</a:t>
            </a:r>
            <a:r>
              <a:rPr lang="fr-FR" dirty="0"/>
              <a:t>. This feedback </a:t>
            </a:r>
            <a:r>
              <a:rPr lang="fr-FR" dirty="0" err="1"/>
              <a:t>alone</a:t>
            </a:r>
            <a:r>
              <a:rPr lang="fr-FR" dirty="0"/>
              <a:t>, in addition to the </a:t>
            </a:r>
            <a:r>
              <a:rPr lang="fr-FR" dirty="0" err="1"/>
              <a:t>useful</a:t>
            </a:r>
            <a:r>
              <a:rPr lang="fr-FR" dirty="0"/>
              <a:t> guidance for future </a:t>
            </a:r>
            <a:r>
              <a:rPr lang="fr-FR" dirty="0" err="1"/>
              <a:t>development</a:t>
            </a:r>
            <a:r>
              <a:rPr lang="fr-FR" dirty="0"/>
              <a:t> and the </a:t>
            </a:r>
            <a:r>
              <a:rPr lang="fr-FR" dirty="0" err="1"/>
              <a:t>ability</a:t>
            </a:r>
            <a:r>
              <a:rPr lang="fr-FR" dirty="0"/>
              <a:t> to </a:t>
            </a:r>
            <a:r>
              <a:rPr lang="fr-FR" dirty="0" err="1"/>
              <a:t>now</a:t>
            </a:r>
            <a:r>
              <a:rPr lang="fr-FR" dirty="0"/>
              <a:t> </a:t>
            </a:r>
            <a:r>
              <a:rPr lang="fr-FR" dirty="0" err="1"/>
              <a:t>track</a:t>
            </a:r>
            <a:r>
              <a:rPr lang="fr-FR" dirty="0"/>
              <a:t> </a:t>
            </a:r>
            <a:r>
              <a:rPr lang="fr-FR" dirty="0" err="1"/>
              <a:t>progress</a:t>
            </a:r>
            <a:r>
              <a:rPr lang="fr-FR" dirty="0"/>
              <a:t>, has made the </a:t>
            </a:r>
            <a:r>
              <a:rPr lang="fr-FR" dirty="0" err="1"/>
              <a:t>work</a:t>
            </a:r>
            <a:r>
              <a:rPr lang="fr-FR" dirty="0"/>
              <a:t> put </a:t>
            </a:r>
            <a:r>
              <a:rPr lang="fr-FR" dirty="0" err="1"/>
              <a:t>into</a:t>
            </a:r>
            <a:r>
              <a:rPr lang="fr-FR" dirty="0"/>
              <a:t> </a:t>
            </a:r>
            <a:r>
              <a:rPr lang="fr-FR" dirty="0" err="1"/>
              <a:t>this</a:t>
            </a:r>
            <a:r>
              <a:rPr lang="fr-FR" dirty="0"/>
              <a:t> first </a:t>
            </a:r>
            <a:r>
              <a:rPr lang="fr-FR" dirty="0" err="1"/>
              <a:t>survey</a:t>
            </a:r>
            <a:r>
              <a:rPr lang="fr-FR" dirty="0"/>
              <a:t> </a:t>
            </a:r>
            <a:r>
              <a:rPr lang="fr-FR" dirty="0" err="1"/>
              <a:t>worthwhile</a:t>
            </a:r>
            <a:r>
              <a:rPr lang="fr-FR" dirty="0"/>
              <a:t>.</a:t>
            </a:r>
          </a:p>
          <a:p>
            <a:endParaRPr lang="fr-FR" dirty="0"/>
          </a:p>
        </p:txBody>
      </p:sp>
    </p:spTree>
    <p:extLst>
      <p:ext uri="{BB962C8B-B14F-4D97-AF65-F5344CB8AC3E}">
        <p14:creationId xmlns:p14="http://schemas.microsoft.com/office/powerpoint/2010/main" val="262906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54DF07-92AB-4A12-936D-7E757F6D1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Sous-titre 6">
            <a:extLst>
              <a:ext uri="{FF2B5EF4-FFF2-40B4-BE49-F238E27FC236}">
                <a16:creationId xmlns:a16="http://schemas.microsoft.com/office/drawing/2014/main" id="{5590E63E-3655-435A-8DB5-A31F0F8EE891}"/>
              </a:ext>
            </a:extLst>
          </p:cNvPr>
          <p:cNvSpPr>
            <a:spLocks noGrp="1"/>
          </p:cNvSpPr>
          <p:nvPr>
            <p:ph type="subTitle" idx="1"/>
          </p:nvPr>
        </p:nvSpPr>
        <p:spPr>
          <a:xfrm>
            <a:off x="1494263" y="1694984"/>
            <a:ext cx="8363415" cy="4212278"/>
          </a:xfrm>
        </p:spPr>
        <p:txBody>
          <a:bodyPr>
            <a:normAutofit/>
          </a:bodyPr>
          <a:lstStyle/>
          <a:p>
            <a:pPr algn="l"/>
            <a:r>
              <a:rPr lang="en-US" sz="1900" dirty="0"/>
              <a:t>Please bear in mind that the data is declarative and that its accuracy depends on respondents' memory and honesty (which we encouraged by allowing the feedback to be anonymous). </a:t>
            </a:r>
          </a:p>
          <a:p>
            <a:pPr algn="l"/>
            <a:r>
              <a:rPr lang="en-US" sz="1900" dirty="0"/>
              <a:t>It is representative of those who participated in the survey. While we managed to make it reasonably representative of the BeWelcome membership on many aspects, inactive members (no login for 12 months, 75% of members) are under-represented in the total results. Their responses have been </a:t>
            </a:r>
            <a:r>
              <a:rPr lang="en-US" sz="1900" dirty="0" err="1"/>
              <a:t>analysed</a:t>
            </a:r>
            <a:r>
              <a:rPr lang="en-US" sz="1900" dirty="0"/>
              <a:t> separately and reported when relevant. We cannot force anyone to have their voices heard and only have data from those who contributed. From our cross checks with the member database most data seems accurate, some of it may be less reliable.</a:t>
            </a:r>
          </a:p>
          <a:p>
            <a:pPr algn="l"/>
            <a:r>
              <a:rPr lang="en-US" sz="1900" dirty="0"/>
              <a:t>The usefulness of the data will increase with the consistent repetition of the survey and tracking of changes.</a:t>
            </a:r>
          </a:p>
          <a:p>
            <a:pPr algn="l"/>
            <a:r>
              <a:rPr lang="fr-FR" sz="1900" dirty="0" err="1"/>
              <a:t>Each</a:t>
            </a:r>
            <a:r>
              <a:rPr lang="fr-FR" sz="1900" dirty="0"/>
              <a:t> of the </a:t>
            </a:r>
            <a:r>
              <a:rPr lang="fr-FR" sz="1900" dirty="0" err="1"/>
              <a:t>following</a:t>
            </a:r>
            <a:r>
              <a:rPr lang="fr-FR" sz="1900" dirty="0"/>
              <a:t> charts displays at the </a:t>
            </a:r>
            <a:r>
              <a:rPr lang="fr-FR" sz="1900" dirty="0" err="1"/>
              <a:t>bottom</a:t>
            </a:r>
            <a:r>
              <a:rPr lang="fr-FR" sz="1900" dirty="0"/>
              <a:t> the exact question </a:t>
            </a:r>
            <a:r>
              <a:rPr lang="fr-FR" sz="1900" dirty="0" err="1"/>
              <a:t>asked</a:t>
            </a:r>
            <a:r>
              <a:rPr lang="fr-FR" sz="1900" dirty="0"/>
              <a:t> (English version) and the </a:t>
            </a:r>
            <a:r>
              <a:rPr lang="fr-FR" sz="1900" dirty="0" err="1"/>
              <a:t>number</a:t>
            </a:r>
            <a:r>
              <a:rPr lang="fr-FR" sz="1900" dirty="0"/>
              <a:t> of </a:t>
            </a:r>
            <a:r>
              <a:rPr lang="fr-FR" sz="1900" dirty="0" err="1"/>
              <a:t>respondents</a:t>
            </a:r>
            <a:r>
              <a:rPr lang="fr-FR" sz="1900" dirty="0"/>
              <a:t>.</a:t>
            </a:r>
          </a:p>
          <a:p>
            <a:pPr algn="l"/>
            <a:endParaRPr lang="fr-FR" dirty="0"/>
          </a:p>
        </p:txBody>
      </p:sp>
      <p:sp>
        <p:nvSpPr>
          <p:cNvPr id="8" name="Espace réservé du numéro de diapositive 4">
            <a:extLst>
              <a:ext uri="{FF2B5EF4-FFF2-40B4-BE49-F238E27FC236}">
                <a16:creationId xmlns:a16="http://schemas.microsoft.com/office/drawing/2014/main" id="{BCC12F1F-42BF-407A-B0B1-21F2EA443AC9}"/>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5</a:t>
            </a:fld>
            <a:endParaRPr lang="fr-FR" sz="2400" dirty="0">
              <a:solidFill>
                <a:schemeClr val="bg1"/>
              </a:solidFill>
            </a:endParaRPr>
          </a:p>
        </p:txBody>
      </p:sp>
      <p:sp>
        <p:nvSpPr>
          <p:cNvPr id="6" name="Titre 1">
            <a:extLst>
              <a:ext uri="{FF2B5EF4-FFF2-40B4-BE49-F238E27FC236}">
                <a16:creationId xmlns:a16="http://schemas.microsoft.com/office/drawing/2014/main" id="{36353EE2-8481-4CC5-A4ED-26AAE325A807}"/>
              </a:ext>
            </a:extLst>
          </p:cNvPr>
          <p:cNvSpPr txBox="1">
            <a:spLocks/>
          </p:cNvSpPr>
          <p:nvPr/>
        </p:nvSpPr>
        <p:spPr>
          <a:xfrm>
            <a:off x="779592" y="402484"/>
            <a:ext cx="9780330" cy="892108"/>
          </a:xfrm>
          <a:prstGeom prst="rect">
            <a:avLst/>
          </a:prstGeom>
        </p:spPr>
        <p:txBody>
          <a:bodyPr vert="horz" lIns="91440" tIns="45720" rIns="91440" bIns="45720"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fr-FR" sz="4000" dirty="0"/>
              <a:t>Note</a:t>
            </a:r>
          </a:p>
        </p:txBody>
      </p:sp>
    </p:spTree>
    <p:extLst>
      <p:ext uri="{BB962C8B-B14F-4D97-AF65-F5344CB8AC3E}">
        <p14:creationId xmlns:p14="http://schemas.microsoft.com/office/powerpoint/2010/main" val="155641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581BC-27E6-48E2-8325-468062216C96}"/>
              </a:ext>
            </a:extLst>
          </p:cNvPr>
          <p:cNvSpPr>
            <a:spLocks noGrp="1"/>
          </p:cNvSpPr>
          <p:nvPr>
            <p:ph type="ctrTitle"/>
          </p:nvPr>
        </p:nvSpPr>
        <p:spPr/>
        <p:txBody>
          <a:bodyPr>
            <a:normAutofit/>
          </a:bodyPr>
          <a:lstStyle/>
          <a:p>
            <a:br>
              <a:rPr lang="fr-FR" sz="6000" dirty="0"/>
            </a:br>
            <a:r>
              <a:rPr lang="fr-FR" sz="6000" dirty="0" err="1"/>
              <a:t>Results</a:t>
            </a:r>
            <a:br>
              <a:rPr lang="fr-FR" sz="6000" dirty="0"/>
            </a:br>
            <a:endParaRPr lang="fr-FR" sz="6000" dirty="0"/>
          </a:p>
        </p:txBody>
      </p:sp>
      <p:pic>
        <p:nvPicPr>
          <p:cNvPr id="4" name="Image 3">
            <a:extLst>
              <a:ext uri="{FF2B5EF4-FFF2-40B4-BE49-F238E27FC236}">
                <a16:creationId xmlns:a16="http://schemas.microsoft.com/office/drawing/2014/main" id="{9D54DF07-92AB-4A12-936D-7E757F6D1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7" name="Sous-titre 6">
            <a:extLst>
              <a:ext uri="{FF2B5EF4-FFF2-40B4-BE49-F238E27FC236}">
                <a16:creationId xmlns:a16="http://schemas.microsoft.com/office/drawing/2014/main" id="{5590E63E-3655-435A-8DB5-A31F0F8EE891}"/>
              </a:ext>
            </a:extLst>
          </p:cNvPr>
          <p:cNvSpPr>
            <a:spLocks noGrp="1"/>
          </p:cNvSpPr>
          <p:nvPr>
            <p:ph type="subTitle" idx="1"/>
          </p:nvPr>
        </p:nvSpPr>
        <p:spPr>
          <a:xfrm>
            <a:off x="1494263" y="3970580"/>
            <a:ext cx="8363415" cy="1825171"/>
          </a:xfrm>
        </p:spPr>
        <p:txBody>
          <a:bodyPr>
            <a:normAutofit/>
          </a:bodyPr>
          <a:lstStyle/>
          <a:p>
            <a:endParaRPr lang="fr-FR" dirty="0"/>
          </a:p>
        </p:txBody>
      </p:sp>
      <p:sp>
        <p:nvSpPr>
          <p:cNvPr id="8" name="Espace réservé du numéro de diapositive 4">
            <a:extLst>
              <a:ext uri="{FF2B5EF4-FFF2-40B4-BE49-F238E27FC236}">
                <a16:creationId xmlns:a16="http://schemas.microsoft.com/office/drawing/2014/main" id="{BCC12F1F-42BF-407A-B0B1-21F2EA443AC9}"/>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6</a:t>
            </a:fld>
            <a:endParaRPr lang="fr-FR" sz="2400" dirty="0">
              <a:solidFill>
                <a:schemeClr val="bg1"/>
              </a:solidFill>
            </a:endParaRPr>
          </a:p>
        </p:txBody>
      </p:sp>
    </p:spTree>
    <p:extLst>
      <p:ext uri="{BB962C8B-B14F-4D97-AF65-F5344CB8AC3E}">
        <p14:creationId xmlns:p14="http://schemas.microsoft.com/office/powerpoint/2010/main" val="180665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F7E31-29A7-4B28-BDE7-81F319397E95}"/>
              </a:ext>
            </a:extLst>
          </p:cNvPr>
          <p:cNvSpPr>
            <a:spLocks noGrp="1"/>
          </p:cNvSpPr>
          <p:nvPr>
            <p:ph type="title"/>
          </p:nvPr>
        </p:nvSpPr>
        <p:spPr>
          <a:xfrm>
            <a:off x="779592" y="402484"/>
            <a:ext cx="9780330" cy="884895"/>
          </a:xfrm>
        </p:spPr>
        <p:txBody>
          <a:bodyPr>
            <a:normAutofit fontScale="90000"/>
          </a:bodyPr>
          <a:lstStyle/>
          <a:p>
            <a:r>
              <a:rPr lang="fr-FR" sz="4000" dirty="0"/>
              <a:t>One </a:t>
            </a:r>
            <a:r>
              <a:rPr lang="fr-FR" sz="4000" dirty="0" err="1"/>
              <a:t>third</a:t>
            </a:r>
            <a:r>
              <a:rPr lang="fr-FR" sz="4000" dirty="0"/>
              <a:t> of </a:t>
            </a:r>
            <a:r>
              <a:rPr lang="fr-FR" sz="4000" dirty="0" err="1"/>
              <a:t>respondents</a:t>
            </a:r>
            <a:r>
              <a:rPr lang="fr-FR" sz="4000" dirty="0"/>
              <a:t> </a:t>
            </a:r>
            <a:r>
              <a:rPr lang="fr-FR" sz="4000" dirty="0" err="1"/>
              <a:t>was</a:t>
            </a:r>
            <a:r>
              <a:rPr lang="fr-FR" sz="4000" dirty="0"/>
              <a:t> </a:t>
            </a:r>
            <a:r>
              <a:rPr lang="fr-FR" sz="4000" dirty="0" err="1"/>
              <a:t>female</a:t>
            </a:r>
            <a:br>
              <a:rPr lang="fr-FR" sz="4000" dirty="0"/>
            </a:br>
            <a:r>
              <a:rPr lang="fr-FR" sz="2000" dirty="0"/>
              <a:t>(vs. 40% </a:t>
            </a:r>
            <a:r>
              <a:rPr lang="fr-FR" sz="2000" dirty="0" err="1"/>
              <a:t>among</a:t>
            </a:r>
            <a:r>
              <a:rPr lang="fr-FR" sz="2000" dirty="0"/>
              <a:t> </a:t>
            </a:r>
            <a:r>
              <a:rPr lang="fr-FR" sz="2000" dirty="0" err="1"/>
              <a:t>those</a:t>
            </a:r>
            <a:r>
              <a:rPr lang="fr-FR" sz="2000" dirty="0"/>
              <a:t> </a:t>
            </a:r>
            <a:r>
              <a:rPr lang="en-US" sz="2000" dirty="0"/>
              <a:t>invited to take the survey</a:t>
            </a:r>
            <a:r>
              <a:rPr lang="fr-FR" sz="2000" dirty="0"/>
              <a:t>)</a:t>
            </a:r>
          </a:p>
        </p:txBody>
      </p:sp>
      <p:pic>
        <p:nvPicPr>
          <p:cNvPr id="4" name="Image 3">
            <a:extLst>
              <a:ext uri="{FF2B5EF4-FFF2-40B4-BE49-F238E27FC236}">
                <a16:creationId xmlns:a16="http://schemas.microsoft.com/office/drawing/2014/main" id="{1C182C9A-23BE-4C7A-A8D2-1DDCC011C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9" name="Rectangle 8">
            <a:extLst>
              <a:ext uri="{FF2B5EF4-FFF2-40B4-BE49-F238E27FC236}">
                <a16:creationId xmlns:a16="http://schemas.microsoft.com/office/drawing/2014/main" id="{E4F9B5AF-5188-41AB-A98E-F787E8387013}"/>
              </a:ext>
            </a:extLst>
          </p:cNvPr>
          <p:cNvSpPr/>
          <p:nvPr/>
        </p:nvSpPr>
        <p:spPr>
          <a:xfrm>
            <a:off x="881558" y="6394126"/>
            <a:ext cx="2415726" cy="369332"/>
          </a:xfrm>
          <a:prstGeom prst="rect">
            <a:avLst/>
          </a:prstGeom>
        </p:spPr>
        <p:txBody>
          <a:bodyPr wrap="none">
            <a:spAutoFit/>
          </a:bodyPr>
          <a:lstStyle/>
          <a:p>
            <a:r>
              <a:rPr lang="en-US" dirty="0"/>
              <a:t>1 What is your gender? </a:t>
            </a:r>
            <a:endParaRPr lang="fr-FR" dirty="0"/>
          </a:p>
        </p:txBody>
      </p:sp>
      <p:sp>
        <p:nvSpPr>
          <p:cNvPr id="8" name="Espace réservé du numéro de diapositive 4">
            <a:extLst>
              <a:ext uri="{FF2B5EF4-FFF2-40B4-BE49-F238E27FC236}">
                <a16:creationId xmlns:a16="http://schemas.microsoft.com/office/drawing/2014/main" id="{9EF5AB36-BB97-4F6C-9D2A-D31C0A815E1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7</a:t>
            </a:fld>
            <a:endParaRPr lang="fr-FR" sz="2400" dirty="0">
              <a:solidFill>
                <a:schemeClr val="bg1"/>
              </a:solidFill>
            </a:endParaRPr>
          </a:p>
        </p:txBody>
      </p:sp>
      <p:sp>
        <p:nvSpPr>
          <p:cNvPr id="10" name="Espace réservé du numéro de diapositive 4">
            <a:extLst>
              <a:ext uri="{FF2B5EF4-FFF2-40B4-BE49-F238E27FC236}">
                <a16:creationId xmlns:a16="http://schemas.microsoft.com/office/drawing/2014/main" id="{5D0B215C-4716-450F-90B4-907DCB8E0246}"/>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3" name="Image 2">
            <a:extLst>
              <a:ext uri="{FF2B5EF4-FFF2-40B4-BE49-F238E27FC236}">
                <a16:creationId xmlns:a16="http://schemas.microsoft.com/office/drawing/2014/main" id="{D71D93B1-1DA6-417A-9AE1-3A8BE4035EF0}"/>
              </a:ext>
            </a:extLst>
          </p:cNvPr>
          <p:cNvPicPr>
            <a:picLocks noChangeAspect="1"/>
          </p:cNvPicPr>
          <p:nvPr/>
        </p:nvPicPr>
        <p:blipFill>
          <a:blip r:embed="rId3"/>
          <a:stretch>
            <a:fillRect/>
          </a:stretch>
        </p:blipFill>
        <p:spPr>
          <a:xfrm>
            <a:off x="1182028" y="1374839"/>
            <a:ext cx="9085169" cy="4868794"/>
          </a:xfrm>
          <a:prstGeom prst="rect">
            <a:avLst/>
          </a:prstGeom>
        </p:spPr>
      </p:pic>
    </p:spTree>
    <p:extLst>
      <p:ext uri="{BB962C8B-B14F-4D97-AF65-F5344CB8AC3E}">
        <p14:creationId xmlns:p14="http://schemas.microsoft.com/office/powerpoint/2010/main" val="37078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F7E31-29A7-4B28-BDE7-81F319397E95}"/>
              </a:ext>
            </a:extLst>
          </p:cNvPr>
          <p:cNvSpPr>
            <a:spLocks noGrp="1"/>
          </p:cNvSpPr>
          <p:nvPr>
            <p:ph type="title"/>
          </p:nvPr>
        </p:nvSpPr>
        <p:spPr>
          <a:xfrm>
            <a:off x="779592" y="402484"/>
            <a:ext cx="9780330" cy="860832"/>
          </a:xfrm>
        </p:spPr>
        <p:txBody>
          <a:bodyPr>
            <a:normAutofit fontScale="90000"/>
          </a:bodyPr>
          <a:lstStyle/>
          <a:p>
            <a:r>
              <a:rPr lang="fr-FR" sz="4000" dirty="0"/>
              <a:t>The </a:t>
            </a:r>
            <a:r>
              <a:rPr lang="fr-FR" sz="4000" dirty="0" err="1"/>
              <a:t>average</a:t>
            </a:r>
            <a:r>
              <a:rPr lang="fr-FR" sz="4000" dirty="0"/>
              <a:t> </a:t>
            </a:r>
            <a:r>
              <a:rPr lang="fr-FR" sz="4000" dirty="0" err="1"/>
              <a:t>age</a:t>
            </a:r>
            <a:r>
              <a:rPr lang="fr-FR" sz="4000" dirty="0"/>
              <a:t> of </a:t>
            </a:r>
            <a:r>
              <a:rPr lang="fr-FR" sz="4000" dirty="0" err="1"/>
              <a:t>respondents</a:t>
            </a:r>
            <a:r>
              <a:rPr lang="fr-FR" sz="4000" dirty="0"/>
              <a:t> </a:t>
            </a:r>
            <a:r>
              <a:rPr lang="fr-FR" sz="4000" dirty="0" err="1"/>
              <a:t>was</a:t>
            </a:r>
            <a:r>
              <a:rPr lang="fr-FR" sz="4000" dirty="0"/>
              <a:t> 39.5 </a:t>
            </a:r>
            <a:r>
              <a:rPr lang="fr-FR" sz="4000" dirty="0" err="1"/>
              <a:t>years</a:t>
            </a:r>
            <a:br>
              <a:rPr lang="fr-FR" sz="4000" dirty="0"/>
            </a:br>
            <a:r>
              <a:rPr lang="fr-FR" sz="2000" dirty="0"/>
              <a:t>(</a:t>
            </a:r>
            <a:r>
              <a:rPr lang="fr-FR" sz="2000" dirty="0" err="1"/>
              <a:t>higher</a:t>
            </a:r>
            <a:r>
              <a:rPr lang="fr-FR" sz="2000" dirty="0"/>
              <a:t> </a:t>
            </a:r>
            <a:r>
              <a:rPr lang="fr-FR" sz="2000" dirty="0" err="1"/>
              <a:t>than</a:t>
            </a:r>
            <a:r>
              <a:rPr lang="fr-FR" sz="2000" dirty="0"/>
              <a:t> the </a:t>
            </a:r>
            <a:r>
              <a:rPr lang="fr-FR" sz="2000" dirty="0" err="1"/>
              <a:t>average</a:t>
            </a:r>
            <a:r>
              <a:rPr lang="fr-FR" sz="2000" dirty="0"/>
              <a:t> </a:t>
            </a:r>
            <a:r>
              <a:rPr lang="fr-FR" sz="2000" dirty="0" err="1"/>
              <a:t>age</a:t>
            </a:r>
            <a:r>
              <a:rPr lang="fr-FR" sz="2000" dirty="0"/>
              <a:t> of BeWelcome </a:t>
            </a:r>
            <a:r>
              <a:rPr lang="fr-FR" sz="2000" dirty="0" err="1"/>
              <a:t>members</a:t>
            </a:r>
            <a:r>
              <a:rPr lang="fr-FR" sz="2000" dirty="0"/>
              <a:t>, </a:t>
            </a:r>
            <a:r>
              <a:rPr lang="fr-FR" sz="2000" dirty="0" err="1"/>
              <a:t>which</a:t>
            </a:r>
            <a:r>
              <a:rPr lang="fr-FR" sz="2000" dirty="0"/>
              <a:t> </a:t>
            </a:r>
            <a:r>
              <a:rPr lang="fr-FR" sz="2000" dirty="0" err="1"/>
              <a:t>is</a:t>
            </a:r>
            <a:r>
              <a:rPr lang="fr-FR" sz="2000" dirty="0"/>
              <a:t> 33 </a:t>
            </a:r>
            <a:r>
              <a:rPr lang="fr-FR" sz="2000" dirty="0" err="1"/>
              <a:t>years</a:t>
            </a:r>
            <a:r>
              <a:rPr lang="fr-FR" sz="2000" dirty="0"/>
              <a:t>)</a:t>
            </a:r>
          </a:p>
        </p:txBody>
      </p:sp>
      <p:pic>
        <p:nvPicPr>
          <p:cNvPr id="4" name="Image 3">
            <a:extLst>
              <a:ext uri="{FF2B5EF4-FFF2-40B4-BE49-F238E27FC236}">
                <a16:creationId xmlns:a16="http://schemas.microsoft.com/office/drawing/2014/main" id="{1C182C9A-23BE-4C7A-A8D2-1DDCC011C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9" name="Rectangle 8">
            <a:extLst>
              <a:ext uri="{FF2B5EF4-FFF2-40B4-BE49-F238E27FC236}">
                <a16:creationId xmlns:a16="http://schemas.microsoft.com/office/drawing/2014/main" id="{E4F9B5AF-5188-41AB-A98E-F787E8387013}"/>
              </a:ext>
            </a:extLst>
          </p:cNvPr>
          <p:cNvSpPr/>
          <p:nvPr/>
        </p:nvSpPr>
        <p:spPr>
          <a:xfrm>
            <a:off x="881558" y="6382976"/>
            <a:ext cx="2690929" cy="369332"/>
          </a:xfrm>
          <a:prstGeom prst="rect">
            <a:avLst/>
          </a:prstGeom>
        </p:spPr>
        <p:txBody>
          <a:bodyPr wrap="none">
            <a:spAutoFit/>
          </a:bodyPr>
          <a:lstStyle/>
          <a:p>
            <a:r>
              <a:rPr lang="en-US" dirty="0"/>
              <a:t>2 What is your age group? </a:t>
            </a:r>
            <a:endParaRPr lang="fr-FR" dirty="0"/>
          </a:p>
        </p:txBody>
      </p:sp>
      <p:sp>
        <p:nvSpPr>
          <p:cNvPr id="8" name="Espace réservé du numéro de diapositive 4">
            <a:extLst>
              <a:ext uri="{FF2B5EF4-FFF2-40B4-BE49-F238E27FC236}">
                <a16:creationId xmlns:a16="http://schemas.microsoft.com/office/drawing/2014/main" id="{9EF5AB36-BB97-4F6C-9D2A-D31C0A815E17}"/>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8</a:t>
            </a:fld>
            <a:endParaRPr lang="fr-FR" sz="2400" dirty="0">
              <a:solidFill>
                <a:schemeClr val="bg1"/>
              </a:solidFill>
            </a:endParaRPr>
          </a:p>
        </p:txBody>
      </p:sp>
      <p:sp>
        <p:nvSpPr>
          <p:cNvPr id="11" name="Espace réservé du numéro de diapositive 4">
            <a:extLst>
              <a:ext uri="{FF2B5EF4-FFF2-40B4-BE49-F238E27FC236}">
                <a16:creationId xmlns:a16="http://schemas.microsoft.com/office/drawing/2014/main" id="{80E4FCA3-3DB0-49CD-A812-47A675AAFB7D}"/>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pic>
        <p:nvPicPr>
          <p:cNvPr id="5" name="Image 4">
            <a:extLst>
              <a:ext uri="{FF2B5EF4-FFF2-40B4-BE49-F238E27FC236}">
                <a16:creationId xmlns:a16="http://schemas.microsoft.com/office/drawing/2014/main" id="{3EC16B83-538F-4287-85C0-02575B30F55F}"/>
              </a:ext>
            </a:extLst>
          </p:cNvPr>
          <p:cNvPicPr>
            <a:picLocks noChangeAspect="1"/>
          </p:cNvPicPr>
          <p:nvPr/>
        </p:nvPicPr>
        <p:blipFill>
          <a:blip r:embed="rId3"/>
          <a:stretch>
            <a:fillRect/>
          </a:stretch>
        </p:blipFill>
        <p:spPr>
          <a:xfrm>
            <a:off x="1393902" y="1488382"/>
            <a:ext cx="8852492" cy="4744101"/>
          </a:xfrm>
          <a:prstGeom prst="rect">
            <a:avLst/>
          </a:prstGeom>
        </p:spPr>
      </p:pic>
    </p:spTree>
    <p:extLst>
      <p:ext uri="{BB962C8B-B14F-4D97-AF65-F5344CB8AC3E}">
        <p14:creationId xmlns:p14="http://schemas.microsoft.com/office/powerpoint/2010/main" val="66199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16378-2A89-418D-9436-870E57E83969}"/>
              </a:ext>
            </a:extLst>
          </p:cNvPr>
          <p:cNvSpPr>
            <a:spLocks noGrp="1"/>
          </p:cNvSpPr>
          <p:nvPr>
            <p:ph type="title"/>
          </p:nvPr>
        </p:nvSpPr>
        <p:spPr>
          <a:xfrm>
            <a:off x="779592" y="246370"/>
            <a:ext cx="9780330" cy="872863"/>
          </a:xfrm>
        </p:spPr>
        <p:txBody>
          <a:bodyPr>
            <a:normAutofit/>
          </a:bodyPr>
          <a:lstStyle/>
          <a:p>
            <a:r>
              <a:rPr lang="fr-FR" sz="4000" dirty="0"/>
              <a:t>Main </a:t>
            </a:r>
            <a:r>
              <a:rPr lang="fr-FR" sz="4000" dirty="0" err="1"/>
              <a:t>reasons</a:t>
            </a:r>
            <a:r>
              <a:rPr lang="fr-FR" sz="4000" dirty="0"/>
              <a:t> for </a:t>
            </a:r>
            <a:r>
              <a:rPr lang="fr-FR" sz="4000" dirty="0" err="1"/>
              <a:t>joining</a:t>
            </a:r>
            <a:endParaRPr lang="fr-FR" sz="4000" dirty="0"/>
          </a:p>
        </p:txBody>
      </p:sp>
      <p:sp>
        <p:nvSpPr>
          <p:cNvPr id="3" name="Espace réservé du numéro de diapositive 2">
            <a:extLst>
              <a:ext uri="{FF2B5EF4-FFF2-40B4-BE49-F238E27FC236}">
                <a16:creationId xmlns:a16="http://schemas.microsoft.com/office/drawing/2014/main" id="{76D8F336-9BDE-4D37-8FBC-A74C13CE6142}"/>
              </a:ext>
            </a:extLst>
          </p:cNvPr>
          <p:cNvSpPr>
            <a:spLocks noGrp="1"/>
          </p:cNvSpPr>
          <p:nvPr>
            <p:ph type="sldNum" sz="quarter" idx="12"/>
          </p:nvPr>
        </p:nvSpPr>
        <p:spPr/>
        <p:txBody>
          <a:bodyPr/>
          <a:lstStyle/>
          <a:p>
            <a:fld id="{1BE281C8-BF90-4269-BA1C-AFC6FD378E13}" type="slidenum">
              <a:rPr lang="fr-FR" smtClean="0"/>
              <a:t>9</a:t>
            </a:fld>
            <a:endParaRPr lang="fr-FR"/>
          </a:p>
        </p:txBody>
      </p:sp>
      <p:sp>
        <p:nvSpPr>
          <p:cNvPr id="9" name="Rectangle 8">
            <a:extLst>
              <a:ext uri="{FF2B5EF4-FFF2-40B4-BE49-F238E27FC236}">
                <a16:creationId xmlns:a16="http://schemas.microsoft.com/office/drawing/2014/main" id="{CB8ED3BC-F371-4D9F-9062-08B5E71C9E96}"/>
              </a:ext>
            </a:extLst>
          </p:cNvPr>
          <p:cNvSpPr/>
          <p:nvPr/>
        </p:nvSpPr>
        <p:spPr>
          <a:xfrm>
            <a:off x="840828" y="6399700"/>
            <a:ext cx="9821360" cy="369332"/>
          </a:xfrm>
          <a:prstGeom prst="rect">
            <a:avLst/>
          </a:prstGeom>
        </p:spPr>
        <p:txBody>
          <a:bodyPr wrap="square">
            <a:spAutoFit/>
          </a:bodyPr>
          <a:lstStyle/>
          <a:p>
            <a:r>
              <a:rPr lang="en-US" dirty="0"/>
              <a:t>3 Our members have different reasons for joining BeWelcome. Please select all which apply to you:</a:t>
            </a:r>
            <a:endParaRPr lang="fr-FR" dirty="0"/>
          </a:p>
        </p:txBody>
      </p:sp>
      <p:pic>
        <p:nvPicPr>
          <p:cNvPr id="11" name="Image 10">
            <a:extLst>
              <a:ext uri="{FF2B5EF4-FFF2-40B4-BE49-F238E27FC236}">
                <a16:creationId xmlns:a16="http://schemas.microsoft.com/office/drawing/2014/main" id="{9C27D866-3B7B-461A-A98F-63E73044B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512"/>
            <a:ext cx="11339514" cy="678163"/>
          </a:xfrm>
          <a:prstGeom prst="rect">
            <a:avLst/>
          </a:prstGeom>
        </p:spPr>
      </p:pic>
      <p:sp>
        <p:nvSpPr>
          <p:cNvPr id="12" name="Espace réservé du numéro de diapositive 4">
            <a:extLst>
              <a:ext uri="{FF2B5EF4-FFF2-40B4-BE49-F238E27FC236}">
                <a16:creationId xmlns:a16="http://schemas.microsoft.com/office/drawing/2014/main" id="{1128A82A-8C27-4E00-A2E1-1E7A3161A453}"/>
              </a:ext>
            </a:extLst>
          </p:cNvPr>
          <p:cNvSpPr txBox="1">
            <a:spLocks/>
          </p:cNvSpPr>
          <p:nvPr/>
        </p:nvSpPr>
        <p:spPr>
          <a:xfrm>
            <a:off x="8160931" y="703643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81C8-BF90-4269-BA1C-AFC6FD378E13}" type="slidenum">
              <a:rPr lang="fr-FR" sz="2400" smtClean="0">
                <a:solidFill>
                  <a:schemeClr val="bg1"/>
                </a:solidFill>
              </a:rPr>
              <a:pPr/>
              <a:t>9</a:t>
            </a:fld>
            <a:endParaRPr lang="fr-FR" sz="2400" dirty="0">
              <a:solidFill>
                <a:schemeClr val="bg1"/>
              </a:solidFill>
            </a:endParaRPr>
          </a:p>
        </p:txBody>
      </p:sp>
      <p:sp>
        <p:nvSpPr>
          <p:cNvPr id="14" name="ZoneTexte 13">
            <a:extLst>
              <a:ext uri="{FF2B5EF4-FFF2-40B4-BE49-F238E27FC236}">
                <a16:creationId xmlns:a16="http://schemas.microsoft.com/office/drawing/2014/main" id="{7B4CFC10-99D7-4F80-AAFC-96E4DE02588A}"/>
              </a:ext>
            </a:extLst>
          </p:cNvPr>
          <p:cNvSpPr txBox="1"/>
          <p:nvPr/>
        </p:nvSpPr>
        <p:spPr>
          <a:xfrm>
            <a:off x="8647129" y="1158838"/>
            <a:ext cx="2228203" cy="4801314"/>
          </a:xfrm>
          <a:prstGeom prst="rect">
            <a:avLst/>
          </a:prstGeom>
          <a:noFill/>
        </p:spPr>
        <p:txBody>
          <a:bodyPr wrap="square" rtlCol="0">
            <a:spAutoFit/>
          </a:bodyPr>
          <a:lstStyle/>
          <a:p>
            <a:r>
              <a:rPr lang="fr-FR" dirty="0"/>
              <a:t>Forum discussions and offline </a:t>
            </a:r>
            <a:r>
              <a:rPr lang="fr-FR" dirty="0" err="1"/>
              <a:t>activities</a:t>
            </a:r>
            <a:r>
              <a:rPr lang="fr-FR" dirty="0"/>
              <a:t> </a:t>
            </a:r>
          </a:p>
          <a:p>
            <a:r>
              <a:rPr lang="fr-FR" dirty="0" err="1"/>
              <a:t>were</a:t>
            </a:r>
            <a:r>
              <a:rPr lang="fr-FR" dirty="0"/>
              <a:t> </a:t>
            </a:r>
            <a:r>
              <a:rPr lang="fr-FR" dirty="0" err="1"/>
              <a:t>reasons</a:t>
            </a:r>
            <a:r>
              <a:rPr lang="fr-FR" dirty="0"/>
              <a:t> for </a:t>
            </a:r>
            <a:r>
              <a:rPr lang="fr-FR" dirty="0" err="1"/>
              <a:t>joining</a:t>
            </a:r>
            <a:r>
              <a:rPr lang="fr-FR" dirty="0"/>
              <a:t> for </a:t>
            </a:r>
            <a:r>
              <a:rPr lang="fr-FR" dirty="0" err="1"/>
              <a:t>very</a:t>
            </a:r>
            <a:r>
              <a:rPr lang="fr-FR" dirty="0"/>
              <a:t> few </a:t>
            </a:r>
            <a:r>
              <a:rPr lang="fr-FR" dirty="0" err="1"/>
              <a:t>members</a:t>
            </a:r>
            <a:endParaRPr lang="fr-FR" dirty="0"/>
          </a:p>
          <a:p>
            <a:endParaRPr lang="fr-FR" dirty="0"/>
          </a:p>
          <a:p>
            <a:r>
              <a:rPr lang="fr-FR" dirty="0"/>
              <a:t>The </a:t>
            </a:r>
            <a:r>
              <a:rPr lang="fr-FR" dirty="0" err="1"/>
              <a:t>youngest</a:t>
            </a:r>
            <a:r>
              <a:rPr lang="fr-FR" dirty="0"/>
              <a:t> </a:t>
            </a:r>
            <a:r>
              <a:rPr lang="fr-FR" dirty="0" err="1"/>
              <a:t>age</a:t>
            </a:r>
            <a:r>
              <a:rPr lang="fr-FR" dirty="0"/>
              <a:t> group </a:t>
            </a:r>
            <a:r>
              <a:rPr lang="fr-FR" dirty="0" err="1"/>
              <a:t>joined</a:t>
            </a:r>
            <a:r>
              <a:rPr lang="fr-FR" dirty="0"/>
              <a:t> more for traveling, meeting people and </a:t>
            </a:r>
            <a:r>
              <a:rPr lang="fr-FR" dirty="0" err="1"/>
              <a:t>saving</a:t>
            </a:r>
            <a:r>
              <a:rPr lang="fr-FR" dirty="0"/>
              <a:t> money, </a:t>
            </a:r>
            <a:r>
              <a:rPr lang="fr-FR" dirty="0" err="1"/>
              <a:t>less</a:t>
            </a:r>
            <a:r>
              <a:rPr lang="fr-FR" dirty="0"/>
              <a:t> for </a:t>
            </a:r>
            <a:r>
              <a:rPr lang="fr-FR" dirty="0" err="1"/>
              <a:t>hosting</a:t>
            </a:r>
            <a:r>
              <a:rPr lang="fr-FR" dirty="0"/>
              <a:t>. </a:t>
            </a:r>
            <a:r>
              <a:rPr lang="fr-FR" dirty="0" err="1"/>
              <a:t>Yet</a:t>
            </a:r>
            <a:r>
              <a:rPr lang="fr-FR" dirty="0"/>
              <a:t> </a:t>
            </a:r>
            <a:r>
              <a:rPr lang="fr-FR" dirty="0" err="1"/>
              <a:t>they</a:t>
            </a:r>
            <a:r>
              <a:rPr lang="fr-FR" dirty="0"/>
              <a:t> </a:t>
            </a:r>
            <a:r>
              <a:rPr lang="fr-FR" dirty="0" err="1"/>
              <a:t>don’t</a:t>
            </a:r>
            <a:r>
              <a:rPr lang="fr-FR" dirty="0"/>
              <a:t> </a:t>
            </a:r>
            <a:r>
              <a:rPr lang="fr-FR" dirty="0" err="1"/>
              <a:t>travel</a:t>
            </a:r>
            <a:r>
              <a:rPr lang="fr-FR" dirty="0"/>
              <a:t> more.</a:t>
            </a:r>
          </a:p>
          <a:p>
            <a:endParaRPr lang="fr-FR" dirty="0"/>
          </a:p>
          <a:p>
            <a:r>
              <a:rPr lang="fr-FR" dirty="0"/>
              <a:t>No </a:t>
            </a:r>
            <a:r>
              <a:rPr lang="fr-FR" dirty="0" err="1"/>
              <a:t>other</a:t>
            </a:r>
            <a:r>
              <a:rPr lang="fr-FR" dirty="0"/>
              <a:t> </a:t>
            </a:r>
            <a:r>
              <a:rPr lang="fr-FR" dirty="0" err="1"/>
              <a:t>really</a:t>
            </a:r>
            <a:r>
              <a:rPr lang="fr-FR" dirty="0"/>
              <a:t> </a:t>
            </a:r>
            <a:r>
              <a:rPr lang="fr-FR" dirty="0" err="1"/>
              <a:t>significant</a:t>
            </a:r>
            <a:r>
              <a:rPr lang="fr-FR" dirty="0"/>
              <a:t> </a:t>
            </a:r>
            <a:r>
              <a:rPr lang="fr-FR" dirty="0" err="1"/>
              <a:t>differences</a:t>
            </a:r>
            <a:r>
              <a:rPr lang="fr-FR" dirty="0"/>
              <a:t> by </a:t>
            </a:r>
            <a:r>
              <a:rPr lang="fr-FR" dirty="0" err="1"/>
              <a:t>age</a:t>
            </a:r>
            <a:r>
              <a:rPr lang="fr-FR" dirty="0"/>
              <a:t>.</a:t>
            </a:r>
          </a:p>
        </p:txBody>
      </p:sp>
      <p:sp>
        <p:nvSpPr>
          <p:cNvPr id="15" name="Espace réservé du numéro de diapositive 4">
            <a:extLst>
              <a:ext uri="{FF2B5EF4-FFF2-40B4-BE49-F238E27FC236}">
                <a16:creationId xmlns:a16="http://schemas.microsoft.com/office/drawing/2014/main" id="{582E7B28-2D6C-4D96-A5B0-205F33EED404}"/>
              </a:ext>
            </a:extLst>
          </p:cNvPr>
          <p:cNvSpPr txBox="1">
            <a:spLocks/>
          </p:cNvSpPr>
          <p:nvPr/>
        </p:nvSpPr>
        <p:spPr>
          <a:xfrm>
            <a:off x="4512269" y="7006699"/>
            <a:ext cx="2551390"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800" dirty="0">
                <a:solidFill>
                  <a:schemeClr val="bg1"/>
                </a:solidFill>
              </a:rPr>
              <a:t>851 </a:t>
            </a:r>
            <a:r>
              <a:rPr lang="fr-FR" sz="1800" dirty="0" err="1">
                <a:solidFill>
                  <a:schemeClr val="bg1"/>
                </a:solidFill>
              </a:rPr>
              <a:t>respondents</a:t>
            </a:r>
            <a:endParaRPr lang="fr-FR" sz="1800" dirty="0">
              <a:solidFill>
                <a:schemeClr val="bg1"/>
              </a:solidFill>
            </a:endParaRPr>
          </a:p>
        </p:txBody>
      </p:sp>
      <p:grpSp>
        <p:nvGrpSpPr>
          <p:cNvPr id="34" name="Groupe 33">
            <a:extLst>
              <a:ext uri="{FF2B5EF4-FFF2-40B4-BE49-F238E27FC236}">
                <a16:creationId xmlns:a16="http://schemas.microsoft.com/office/drawing/2014/main" id="{32E8858D-DF4D-4F87-9718-770A81B2CDB0}"/>
              </a:ext>
            </a:extLst>
          </p:cNvPr>
          <p:cNvGrpSpPr/>
          <p:nvPr/>
        </p:nvGrpSpPr>
        <p:grpSpPr>
          <a:xfrm>
            <a:off x="380350" y="1169663"/>
            <a:ext cx="8266779" cy="5335721"/>
            <a:chOff x="380350" y="1169663"/>
            <a:chExt cx="8266779" cy="5335721"/>
          </a:xfrm>
        </p:grpSpPr>
        <p:pic>
          <p:nvPicPr>
            <p:cNvPr id="16" name="Image 15">
              <a:extLst>
                <a:ext uri="{FF2B5EF4-FFF2-40B4-BE49-F238E27FC236}">
                  <a16:creationId xmlns:a16="http://schemas.microsoft.com/office/drawing/2014/main" id="{EC442C82-ACA6-43B4-9079-99E05A62C736}"/>
                </a:ext>
              </a:extLst>
            </p:cNvPr>
            <p:cNvPicPr>
              <a:picLocks noChangeAspect="1"/>
            </p:cNvPicPr>
            <p:nvPr/>
          </p:nvPicPr>
          <p:blipFill>
            <a:blip r:embed="rId3"/>
            <a:stretch>
              <a:fillRect/>
            </a:stretch>
          </p:blipFill>
          <p:spPr>
            <a:xfrm>
              <a:off x="4648665" y="1169663"/>
              <a:ext cx="3998464" cy="5335721"/>
            </a:xfrm>
            <a:prstGeom prst="rect">
              <a:avLst/>
            </a:prstGeom>
          </p:spPr>
        </p:pic>
        <p:sp>
          <p:nvSpPr>
            <p:cNvPr id="17" name="Rectangle 16">
              <a:extLst>
                <a:ext uri="{FF2B5EF4-FFF2-40B4-BE49-F238E27FC236}">
                  <a16:creationId xmlns:a16="http://schemas.microsoft.com/office/drawing/2014/main" id="{6DA6DE12-7D95-49C9-A56E-23FB4C3F236D}"/>
                </a:ext>
              </a:extLst>
            </p:cNvPr>
            <p:cNvSpPr/>
            <p:nvPr/>
          </p:nvSpPr>
          <p:spPr>
            <a:xfrm>
              <a:off x="1277806" y="1222505"/>
              <a:ext cx="3370859" cy="369332"/>
            </a:xfrm>
            <a:prstGeom prst="rect">
              <a:avLst/>
            </a:prstGeom>
          </p:spPr>
          <p:txBody>
            <a:bodyPr wrap="none">
              <a:spAutoFit/>
            </a:bodyPr>
            <a:lstStyle/>
            <a:p>
              <a:pPr algn="r"/>
              <a:r>
                <a:rPr lang="fr-FR" u="sng" dirty="0">
                  <a:solidFill>
                    <a:srgbClr val="0000FF"/>
                  </a:solidFill>
                </a:rPr>
                <a:t>to </a:t>
              </a:r>
              <a:r>
                <a:rPr lang="fr-FR" u="sng" dirty="0" err="1">
                  <a:solidFill>
                    <a:srgbClr val="0000FF"/>
                  </a:solidFill>
                </a:rPr>
                <a:t>stay</a:t>
              </a:r>
              <a:r>
                <a:rPr lang="fr-FR" u="sng" dirty="0">
                  <a:solidFill>
                    <a:srgbClr val="0000FF"/>
                  </a:solidFill>
                </a:rPr>
                <a:t> </a:t>
              </a:r>
              <a:r>
                <a:rPr lang="fr-FR" u="sng" dirty="0" err="1">
                  <a:solidFill>
                    <a:srgbClr val="0000FF"/>
                  </a:solidFill>
                </a:rPr>
                <a:t>with</a:t>
              </a:r>
              <a:r>
                <a:rPr lang="fr-FR" u="sng" dirty="0">
                  <a:solidFill>
                    <a:srgbClr val="0000FF"/>
                  </a:solidFill>
                </a:rPr>
                <a:t> </a:t>
              </a:r>
              <a:r>
                <a:rPr lang="fr-FR" u="sng" dirty="0" err="1">
                  <a:solidFill>
                    <a:srgbClr val="0000FF"/>
                  </a:solidFill>
                </a:rPr>
                <a:t>locals</a:t>
              </a:r>
              <a:r>
                <a:rPr lang="fr-FR" u="sng" dirty="0">
                  <a:solidFill>
                    <a:srgbClr val="0000FF"/>
                  </a:solidFill>
                </a:rPr>
                <a:t> </a:t>
              </a:r>
              <a:r>
                <a:rPr lang="fr-FR" u="sng" dirty="0" err="1">
                  <a:solidFill>
                    <a:srgbClr val="0000FF"/>
                  </a:solidFill>
                </a:rPr>
                <a:t>when</a:t>
              </a:r>
              <a:r>
                <a:rPr lang="fr-FR" u="sng" dirty="0">
                  <a:solidFill>
                    <a:srgbClr val="0000FF"/>
                  </a:solidFill>
                </a:rPr>
                <a:t> traveling</a:t>
              </a:r>
            </a:p>
          </p:txBody>
        </p:sp>
        <p:sp>
          <p:nvSpPr>
            <p:cNvPr id="18" name="Rectangle 17">
              <a:extLst>
                <a:ext uri="{FF2B5EF4-FFF2-40B4-BE49-F238E27FC236}">
                  <a16:creationId xmlns:a16="http://schemas.microsoft.com/office/drawing/2014/main" id="{45C90890-2C2D-4A3E-AFCC-CE6EEC4703C8}"/>
                </a:ext>
              </a:extLst>
            </p:cNvPr>
            <p:cNvSpPr/>
            <p:nvPr/>
          </p:nvSpPr>
          <p:spPr>
            <a:xfrm>
              <a:off x="2550462" y="1539477"/>
              <a:ext cx="2098203" cy="369332"/>
            </a:xfrm>
            <a:prstGeom prst="rect">
              <a:avLst/>
            </a:prstGeom>
          </p:spPr>
          <p:txBody>
            <a:bodyPr wrap="none">
              <a:spAutoFit/>
            </a:bodyPr>
            <a:lstStyle/>
            <a:p>
              <a:pPr algn="r"/>
              <a:r>
                <a:rPr lang="fr-FR" u="sng" dirty="0">
                  <a:solidFill>
                    <a:srgbClr val="FF0000"/>
                  </a:solidFill>
                </a:rPr>
                <a:t>to </a:t>
              </a:r>
              <a:r>
                <a:rPr lang="fr-FR" u="sng" dirty="0" err="1">
                  <a:solidFill>
                    <a:srgbClr val="FF0000"/>
                  </a:solidFill>
                </a:rPr>
                <a:t>meet</a:t>
              </a:r>
              <a:r>
                <a:rPr lang="fr-FR" u="sng" dirty="0">
                  <a:solidFill>
                    <a:srgbClr val="FF0000"/>
                  </a:solidFill>
                </a:rPr>
                <a:t> new people</a:t>
              </a:r>
            </a:p>
          </p:txBody>
        </p:sp>
        <p:sp>
          <p:nvSpPr>
            <p:cNvPr id="19" name="Rectangle 18">
              <a:extLst>
                <a:ext uri="{FF2B5EF4-FFF2-40B4-BE49-F238E27FC236}">
                  <a16:creationId xmlns:a16="http://schemas.microsoft.com/office/drawing/2014/main" id="{88060141-A8DA-4393-99B8-6839D913D6C1}"/>
                </a:ext>
              </a:extLst>
            </p:cNvPr>
            <p:cNvSpPr/>
            <p:nvPr/>
          </p:nvSpPr>
          <p:spPr>
            <a:xfrm>
              <a:off x="1729083" y="1850087"/>
              <a:ext cx="2919582" cy="369332"/>
            </a:xfrm>
            <a:prstGeom prst="rect">
              <a:avLst/>
            </a:prstGeom>
          </p:spPr>
          <p:txBody>
            <a:bodyPr wrap="none">
              <a:spAutoFit/>
            </a:bodyPr>
            <a:lstStyle/>
            <a:p>
              <a:pPr algn="r"/>
              <a:r>
                <a:rPr lang="fr-FR" u="sng" dirty="0">
                  <a:solidFill>
                    <a:srgbClr val="FF6600"/>
                  </a:solidFill>
                </a:rPr>
                <a:t>to host </a:t>
              </a:r>
              <a:r>
                <a:rPr lang="fr-FR" u="sng" dirty="0" err="1">
                  <a:solidFill>
                    <a:srgbClr val="FF6600"/>
                  </a:solidFill>
                </a:rPr>
                <a:t>travelers</a:t>
              </a:r>
              <a:r>
                <a:rPr lang="fr-FR" u="sng" dirty="0">
                  <a:solidFill>
                    <a:srgbClr val="FF6600"/>
                  </a:solidFill>
                </a:rPr>
                <a:t> in </a:t>
              </a:r>
              <a:r>
                <a:rPr lang="fr-FR" u="sng" dirty="0" err="1">
                  <a:solidFill>
                    <a:srgbClr val="FF6600"/>
                  </a:solidFill>
                </a:rPr>
                <a:t>my</a:t>
              </a:r>
              <a:r>
                <a:rPr lang="fr-FR" u="sng" dirty="0">
                  <a:solidFill>
                    <a:srgbClr val="FF6600"/>
                  </a:solidFill>
                </a:rPr>
                <a:t> home</a:t>
              </a:r>
            </a:p>
          </p:txBody>
        </p:sp>
        <p:sp>
          <p:nvSpPr>
            <p:cNvPr id="20" name="Rectangle 19">
              <a:extLst>
                <a:ext uri="{FF2B5EF4-FFF2-40B4-BE49-F238E27FC236}">
                  <a16:creationId xmlns:a16="http://schemas.microsoft.com/office/drawing/2014/main" id="{A4E0C989-3F03-416D-8B40-69EC7A65098D}"/>
                </a:ext>
              </a:extLst>
            </p:cNvPr>
            <p:cNvSpPr/>
            <p:nvPr/>
          </p:nvSpPr>
          <p:spPr>
            <a:xfrm>
              <a:off x="1735175" y="2159940"/>
              <a:ext cx="2913490" cy="369332"/>
            </a:xfrm>
            <a:prstGeom prst="rect">
              <a:avLst/>
            </a:prstGeom>
          </p:spPr>
          <p:txBody>
            <a:bodyPr wrap="none">
              <a:spAutoFit/>
            </a:bodyPr>
            <a:lstStyle/>
            <a:p>
              <a:pPr algn="r"/>
              <a:r>
                <a:rPr lang="fr-FR" u="sng" dirty="0">
                  <a:solidFill>
                    <a:srgbClr val="339933"/>
                  </a:solidFill>
                </a:rPr>
                <a:t>to </a:t>
              </a:r>
              <a:r>
                <a:rPr lang="fr-FR" u="sng" dirty="0" err="1">
                  <a:solidFill>
                    <a:srgbClr val="339933"/>
                  </a:solidFill>
                </a:rPr>
                <a:t>learn</a:t>
              </a:r>
              <a:r>
                <a:rPr lang="fr-FR" u="sng" dirty="0">
                  <a:solidFill>
                    <a:srgbClr val="339933"/>
                  </a:solidFill>
                </a:rPr>
                <a:t> about </a:t>
              </a:r>
              <a:r>
                <a:rPr lang="fr-FR" u="sng" dirty="0" err="1">
                  <a:solidFill>
                    <a:srgbClr val="339933"/>
                  </a:solidFill>
                </a:rPr>
                <a:t>other</a:t>
              </a:r>
              <a:r>
                <a:rPr lang="fr-FR" u="sng" dirty="0">
                  <a:solidFill>
                    <a:srgbClr val="339933"/>
                  </a:solidFill>
                </a:rPr>
                <a:t> cultures</a:t>
              </a:r>
            </a:p>
          </p:txBody>
        </p:sp>
        <p:sp>
          <p:nvSpPr>
            <p:cNvPr id="21" name="Rectangle 20">
              <a:extLst>
                <a:ext uri="{FF2B5EF4-FFF2-40B4-BE49-F238E27FC236}">
                  <a16:creationId xmlns:a16="http://schemas.microsoft.com/office/drawing/2014/main" id="{7C0E5288-7E5D-4C17-B5C8-812D922AA02B}"/>
                </a:ext>
              </a:extLst>
            </p:cNvPr>
            <p:cNvSpPr/>
            <p:nvPr/>
          </p:nvSpPr>
          <p:spPr>
            <a:xfrm>
              <a:off x="380350" y="2455493"/>
              <a:ext cx="4255871" cy="383632"/>
            </a:xfrm>
            <a:prstGeom prst="rect">
              <a:avLst/>
            </a:prstGeom>
          </p:spPr>
          <p:txBody>
            <a:bodyPr wrap="square">
              <a:spAutoFit/>
            </a:bodyPr>
            <a:lstStyle/>
            <a:p>
              <a:pPr algn="r"/>
              <a:r>
                <a:rPr lang="fr-FR" dirty="0"/>
                <a:t>to </a:t>
              </a:r>
              <a:r>
                <a:rPr lang="fr-FR" dirty="0" err="1"/>
                <a:t>organize</a:t>
              </a:r>
              <a:r>
                <a:rPr lang="fr-FR" dirty="0"/>
                <a:t> </a:t>
              </a:r>
              <a:r>
                <a:rPr lang="fr-FR" dirty="0" err="1"/>
                <a:t>activities</a:t>
              </a:r>
              <a:r>
                <a:rPr lang="fr-FR" dirty="0"/>
                <a:t> or </a:t>
              </a:r>
              <a:r>
                <a:rPr lang="fr-FR" dirty="0" err="1"/>
                <a:t>events</a:t>
              </a:r>
              <a:endParaRPr lang="fr-FR" dirty="0"/>
            </a:p>
          </p:txBody>
        </p:sp>
        <p:sp>
          <p:nvSpPr>
            <p:cNvPr id="22" name="Rectangle 21">
              <a:extLst>
                <a:ext uri="{FF2B5EF4-FFF2-40B4-BE49-F238E27FC236}">
                  <a16:creationId xmlns:a16="http://schemas.microsoft.com/office/drawing/2014/main" id="{D018861E-51BD-4A3B-B5C0-D7B052A5D09E}"/>
                </a:ext>
              </a:extLst>
            </p:cNvPr>
            <p:cNvSpPr/>
            <p:nvPr/>
          </p:nvSpPr>
          <p:spPr>
            <a:xfrm>
              <a:off x="392794" y="2763417"/>
              <a:ext cx="4255871" cy="383632"/>
            </a:xfrm>
            <a:prstGeom prst="rect">
              <a:avLst/>
            </a:prstGeom>
          </p:spPr>
          <p:txBody>
            <a:bodyPr wrap="square">
              <a:spAutoFit/>
            </a:bodyPr>
            <a:lstStyle/>
            <a:p>
              <a:pPr algn="r"/>
              <a:r>
                <a:rPr lang="fr-FR" u="sng" dirty="0">
                  <a:solidFill>
                    <a:srgbClr val="0099CC"/>
                  </a:solidFill>
                </a:rPr>
                <a:t>to </a:t>
              </a:r>
              <a:r>
                <a:rPr lang="fr-FR" u="sng" dirty="0" err="1">
                  <a:solidFill>
                    <a:srgbClr val="0099CC"/>
                  </a:solidFill>
                </a:rPr>
                <a:t>save</a:t>
              </a:r>
              <a:r>
                <a:rPr lang="fr-FR" u="sng" dirty="0">
                  <a:solidFill>
                    <a:srgbClr val="0099CC"/>
                  </a:solidFill>
                </a:rPr>
                <a:t> money </a:t>
              </a:r>
              <a:r>
                <a:rPr lang="fr-FR" u="sng" dirty="0" err="1">
                  <a:solidFill>
                    <a:srgbClr val="0099CC"/>
                  </a:solidFill>
                </a:rPr>
                <a:t>when</a:t>
              </a:r>
              <a:r>
                <a:rPr lang="fr-FR" u="sng" dirty="0">
                  <a:solidFill>
                    <a:srgbClr val="0099CC"/>
                  </a:solidFill>
                </a:rPr>
                <a:t> traveling</a:t>
              </a:r>
            </a:p>
          </p:txBody>
        </p:sp>
        <p:sp>
          <p:nvSpPr>
            <p:cNvPr id="23" name="Rectangle 22">
              <a:extLst>
                <a:ext uri="{FF2B5EF4-FFF2-40B4-BE49-F238E27FC236}">
                  <a16:creationId xmlns:a16="http://schemas.microsoft.com/office/drawing/2014/main" id="{756F4B6C-5EB8-49AF-9351-AE1FB60621D2}"/>
                </a:ext>
              </a:extLst>
            </p:cNvPr>
            <p:cNvSpPr/>
            <p:nvPr/>
          </p:nvSpPr>
          <p:spPr>
            <a:xfrm>
              <a:off x="392794" y="3087798"/>
              <a:ext cx="4255871" cy="383632"/>
            </a:xfrm>
            <a:prstGeom prst="rect">
              <a:avLst/>
            </a:prstGeom>
          </p:spPr>
          <p:txBody>
            <a:bodyPr wrap="square">
              <a:spAutoFit/>
            </a:bodyPr>
            <a:lstStyle/>
            <a:p>
              <a:pPr algn="r"/>
              <a:r>
                <a:rPr lang="fr-FR" dirty="0"/>
                <a:t>to have forum discussions </a:t>
              </a:r>
              <a:r>
                <a:rPr lang="fr-FR" dirty="0" err="1"/>
                <a:t>with</a:t>
              </a:r>
              <a:r>
                <a:rPr lang="fr-FR" dirty="0"/>
                <a:t> </a:t>
              </a:r>
              <a:r>
                <a:rPr lang="fr-FR" dirty="0" err="1"/>
                <a:t>others</a:t>
              </a:r>
              <a:endParaRPr lang="fr-FR" dirty="0"/>
            </a:p>
          </p:txBody>
        </p:sp>
        <p:sp>
          <p:nvSpPr>
            <p:cNvPr id="24" name="Rectangle 23">
              <a:extLst>
                <a:ext uri="{FF2B5EF4-FFF2-40B4-BE49-F238E27FC236}">
                  <a16:creationId xmlns:a16="http://schemas.microsoft.com/office/drawing/2014/main" id="{CB41BA4D-C159-4663-A5AA-8CA90DCA5195}"/>
                </a:ext>
              </a:extLst>
            </p:cNvPr>
            <p:cNvSpPr/>
            <p:nvPr/>
          </p:nvSpPr>
          <p:spPr>
            <a:xfrm>
              <a:off x="422526" y="3392094"/>
              <a:ext cx="4255871" cy="369332"/>
            </a:xfrm>
            <a:prstGeom prst="rect">
              <a:avLst/>
            </a:prstGeom>
          </p:spPr>
          <p:txBody>
            <a:bodyPr wrap="square">
              <a:spAutoFit/>
            </a:bodyPr>
            <a:lstStyle/>
            <a:p>
              <a:pPr algn="r"/>
              <a:r>
                <a:rPr lang="fr-FR" dirty="0"/>
                <a:t>to </a:t>
              </a:r>
              <a:r>
                <a:rPr lang="fr-FR" dirty="0" err="1"/>
                <a:t>be</a:t>
              </a:r>
              <a:r>
                <a:rPr lang="fr-FR" dirty="0"/>
                <a:t> part of a </a:t>
              </a:r>
              <a:r>
                <a:rPr lang="fr-FR" dirty="0" err="1"/>
                <a:t>community</a:t>
              </a:r>
              <a:r>
                <a:rPr lang="fr-FR" dirty="0"/>
                <a:t> of like-</a:t>
              </a:r>
              <a:r>
                <a:rPr lang="fr-FR" dirty="0" err="1"/>
                <a:t>minded</a:t>
              </a:r>
              <a:r>
                <a:rPr lang="fr-FR" dirty="0"/>
                <a:t> p. </a:t>
              </a:r>
            </a:p>
          </p:txBody>
        </p:sp>
        <p:sp>
          <p:nvSpPr>
            <p:cNvPr id="25" name="Rectangle 24">
              <a:extLst>
                <a:ext uri="{FF2B5EF4-FFF2-40B4-BE49-F238E27FC236}">
                  <a16:creationId xmlns:a16="http://schemas.microsoft.com/office/drawing/2014/main" id="{BA85E932-BEEF-4BF3-874F-55DB59B4F7AF}"/>
                </a:ext>
              </a:extLst>
            </p:cNvPr>
            <p:cNvSpPr/>
            <p:nvPr/>
          </p:nvSpPr>
          <p:spPr>
            <a:xfrm>
              <a:off x="3034500" y="3730664"/>
              <a:ext cx="1601721" cy="369332"/>
            </a:xfrm>
            <a:prstGeom prst="rect">
              <a:avLst/>
            </a:prstGeom>
          </p:spPr>
          <p:txBody>
            <a:bodyPr wrap="none">
              <a:spAutoFit/>
            </a:bodyPr>
            <a:lstStyle/>
            <a:p>
              <a:r>
                <a:rPr lang="fr-FR" dirty="0"/>
                <a:t>out of </a:t>
              </a:r>
              <a:r>
                <a:rPr lang="fr-FR" dirty="0" err="1"/>
                <a:t>curiosity</a:t>
              </a:r>
              <a:endParaRPr lang="fr-FR" dirty="0"/>
            </a:p>
          </p:txBody>
        </p:sp>
        <p:sp>
          <p:nvSpPr>
            <p:cNvPr id="26" name="Rectangle 25">
              <a:extLst>
                <a:ext uri="{FF2B5EF4-FFF2-40B4-BE49-F238E27FC236}">
                  <a16:creationId xmlns:a16="http://schemas.microsoft.com/office/drawing/2014/main" id="{27288282-5129-44D1-A755-49A98A4845DF}"/>
                </a:ext>
              </a:extLst>
            </p:cNvPr>
            <p:cNvSpPr/>
            <p:nvPr/>
          </p:nvSpPr>
          <p:spPr>
            <a:xfrm>
              <a:off x="3121001" y="4040517"/>
              <a:ext cx="1521442" cy="369332"/>
            </a:xfrm>
            <a:prstGeom prst="rect">
              <a:avLst/>
            </a:prstGeom>
          </p:spPr>
          <p:txBody>
            <a:bodyPr wrap="none">
              <a:spAutoFit/>
            </a:bodyPr>
            <a:lstStyle/>
            <a:p>
              <a:r>
                <a:rPr lang="fr-FR" dirty="0" err="1"/>
                <a:t>it’s</a:t>
              </a:r>
              <a:r>
                <a:rPr lang="fr-FR" dirty="0"/>
                <a:t> free to use</a:t>
              </a:r>
            </a:p>
          </p:txBody>
        </p:sp>
        <p:sp>
          <p:nvSpPr>
            <p:cNvPr id="27" name="Rectangle 26">
              <a:extLst>
                <a:ext uri="{FF2B5EF4-FFF2-40B4-BE49-F238E27FC236}">
                  <a16:creationId xmlns:a16="http://schemas.microsoft.com/office/drawing/2014/main" id="{74DB3ACB-909C-4936-84BA-50BE14536212}"/>
                </a:ext>
              </a:extLst>
            </p:cNvPr>
            <p:cNvSpPr/>
            <p:nvPr/>
          </p:nvSpPr>
          <p:spPr>
            <a:xfrm>
              <a:off x="1173844" y="4354164"/>
              <a:ext cx="3524363" cy="369332"/>
            </a:xfrm>
            <a:prstGeom prst="rect">
              <a:avLst/>
            </a:prstGeom>
          </p:spPr>
          <p:txBody>
            <a:bodyPr wrap="none">
              <a:spAutoFit/>
            </a:bodyPr>
            <a:lstStyle/>
            <a:p>
              <a:r>
                <a:rPr lang="en-US" dirty="0"/>
                <a:t>it is based on open-source software</a:t>
              </a:r>
              <a:endParaRPr lang="fr-FR" dirty="0"/>
            </a:p>
          </p:txBody>
        </p:sp>
        <p:sp>
          <p:nvSpPr>
            <p:cNvPr id="28" name="Rectangle 27">
              <a:extLst>
                <a:ext uri="{FF2B5EF4-FFF2-40B4-BE49-F238E27FC236}">
                  <a16:creationId xmlns:a16="http://schemas.microsoft.com/office/drawing/2014/main" id="{79B68C96-8FE1-4DAC-BCB2-898C9DF2D014}"/>
                </a:ext>
              </a:extLst>
            </p:cNvPr>
            <p:cNvSpPr/>
            <p:nvPr/>
          </p:nvSpPr>
          <p:spPr>
            <a:xfrm>
              <a:off x="2201116" y="4654991"/>
              <a:ext cx="2477281" cy="369332"/>
            </a:xfrm>
            <a:prstGeom prst="rect">
              <a:avLst/>
            </a:prstGeom>
          </p:spPr>
          <p:txBody>
            <a:bodyPr wrap="none">
              <a:spAutoFit/>
            </a:bodyPr>
            <a:lstStyle/>
            <a:p>
              <a:r>
                <a:rPr lang="en-US" dirty="0"/>
                <a:t>it is driven by volunteers</a:t>
              </a:r>
              <a:endParaRPr lang="fr-FR" dirty="0"/>
            </a:p>
          </p:txBody>
        </p:sp>
        <p:sp>
          <p:nvSpPr>
            <p:cNvPr id="29" name="Rectangle 28">
              <a:extLst>
                <a:ext uri="{FF2B5EF4-FFF2-40B4-BE49-F238E27FC236}">
                  <a16:creationId xmlns:a16="http://schemas.microsoft.com/office/drawing/2014/main" id="{692B9802-C3BA-4475-AB49-DD9BC6D16ED3}"/>
                </a:ext>
              </a:extLst>
            </p:cNvPr>
            <p:cNvSpPr/>
            <p:nvPr/>
          </p:nvSpPr>
          <p:spPr>
            <a:xfrm>
              <a:off x="3121001" y="4978519"/>
              <a:ext cx="1550809" cy="369332"/>
            </a:xfrm>
            <a:prstGeom prst="rect">
              <a:avLst/>
            </a:prstGeom>
          </p:spPr>
          <p:txBody>
            <a:bodyPr wrap="none">
              <a:spAutoFit/>
            </a:bodyPr>
            <a:lstStyle/>
            <a:p>
              <a:r>
                <a:rPr lang="fr-FR" u="sng" dirty="0" err="1">
                  <a:solidFill>
                    <a:srgbClr val="808000"/>
                  </a:solidFill>
                </a:rPr>
                <a:t>it</a:t>
              </a:r>
              <a:r>
                <a:rPr lang="fr-FR" u="sng" dirty="0">
                  <a:solidFill>
                    <a:srgbClr val="808000"/>
                  </a:solidFill>
                </a:rPr>
                <a:t> </a:t>
              </a:r>
              <a:r>
                <a:rPr lang="fr-FR" u="sng" dirty="0" err="1">
                  <a:solidFill>
                    <a:srgbClr val="808000"/>
                  </a:solidFill>
                </a:rPr>
                <a:t>is</a:t>
              </a:r>
              <a:r>
                <a:rPr lang="fr-FR" u="sng" dirty="0">
                  <a:solidFill>
                    <a:srgbClr val="808000"/>
                  </a:solidFill>
                </a:rPr>
                <a:t> non-profit</a:t>
              </a:r>
            </a:p>
          </p:txBody>
        </p:sp>
        <p:sp>
          <p:nvSpPr>
            <p:cNvPr id="30" name="Rectangle 29">
              <a:extLst>
                <a:ext uri="{FF2B5EF4-FFF2-40B4-BE49-F238E27FC236}">
                  <a16:creationId xmlns:a16="http://schemas.microsoft.com/office/drawing/2014/main" id="{52FEE115-05AD-447F-9C60-39DE0F30461A}"/>
                </a:ext>
              </a:extLst>
            </p:cNvPr>
            <p:cNvSpPr/>
            <p:nvPr/>
          </p:nvSpPr>
          <p:spPr>
            <a:xfrm>
              <a:off x="1780441" y="5285515"/>
              <a:ext cx="2891369" cy="369332"/>
            </a:xfrm>
            <a:prstGeom prst="rect">
              <a:avLst/>
            </a:prstGeom>
          </p:spPr>
          <p:txBody>
            <a:bodyPr wrap="none">
              <a:spAutoFit/>
            </a:bodyPr>
            <a:lstStyle/>
            <a:p>
              <a:r>
                <a:rPr lang="fr-FR" dirty="0"/>
                <a:t>to practice </a:t>
              </a:r>
              <a:r>
                <a:rPr lang="fr-FR" dirty="0" err="1"/>
                <a:t>foreign</a:t>
              </a:r>
              <a:r>
                <a:rPr lang="fr-FR" dirty="0"/>
                <a:t> </a:t>
              </a:r>
              <a:r>
                <a:rPr lang="fr-FR" dirty="0" err="1"/>
                <a:t>languages</a:t>
              </a:r>
              <a:endParaRPr lang="fr-FR" dirty="0"/>
            </a:p>
          </p:txBody>
        </p:sp>
        <p:sp>
          <p:nvSpPr>
            <p:cNvPr id="31" name="Rectangle 30">
              <a:extLst>
                <a:ext uri="{FF2B5EF4-FFF2-40B4-BE49-F238E27FC236}">
                  <a16:creationId xmlns:a16="http://schemas.microsoft.com/office/drawing/2014/main" id="{CFC1A6A0-DCE5-4C00-A66B-7515DBF37DF9}"/>
                </a:ext>
              </a:extLst>
            </p:cNvPr>
            <p:cNvSpPr/>
            <p:nvPr/>
          </p:nvSpPr>
          <p:spPr>
            <a:xfrm>
              <a:off x="1194302" y="5613380"/>
              <a:ext cx="3484095" cy="369332"/>
            </a:xfrm>
            <a:prstGeom prst="rect">
              <a:avLst/>
            </a:prstGeom>
          </p:spPr>
          <p:txBody>
            <a:bodyPr wrap="none">
              <a:spAutoFit/>
            </a:bodyPr>
            <a:lstStyle/>
            <a:p>
              <a:r>
                <a:rPr lang="en-US" dirty="0"/>
                <a:t>to participate in activities or events</a:t>
              </a:r>
              <a:endParaRPr lang="fr-FR" dirty="0"/>
            </a:p>
          </p:txBody>
        </p:sp>
        <p:sp>
          <p:nvSpPr>
            <p:cNvPr id="32" name="Rectangle 31">
              <a:extLst>
                <a:ext uri="{FF2B5EF4-FFF2-40B4-BE49-F238E27FC236}">
                  <a16:creationId xmlns:a16="http://schemas.microsoft.com/office/drawing/2014/main" id="{4E0B5A1F-0289-4621-BB4C-2F66081606C9}"/>
                </a:ext>
              </a:extLst>
            </p:cNvPr>
            <p:cNvSpPr/>
            <p:nvPr/>
          </p:nvSpPr>
          <p:spPr>
            <a:xfrm>
              <a:off x="3948476" y="5914207"/>
              <a:ext cx="700833" cy="369332"/>
            </a:xfrm>
            <a:prstGeom prst="rect">
              <a:avLst/>
            </a:prstGeom>
          </p:spPr>
          <p:txBody>
            <a:bodyPr wrap="none">
              <a:spAutoFit/>
            </a:bodyPr>
            <a:lstStyle/>
            <a:p>
              <a:pPr algn="r"/>
              <a:r>
                <a:rPr lang="en-US" dirty="0"/>
                <a:t>other</a:t>
              </a:r>
              <a:endParaRPr lang="fr-FR" dirty="0"/>
            </a:p>
          </p:txBody>
        </p:sp>
      </p:grpSp>
    </p:spTree>
    <p:extLst>
      <p:ext uri="{BB962C8B-B14F-4D97-AF65-F5344CB8AC3E}">
        <p14:creationId xmlns:p14="http://schemas.microsoft.com/office/powerpoint/2010/main" val="112407886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BeWelcome Member Survey.potx" id="{26A4BAB9-2A07-4ABC-A285-72EA62FA40C4}" vid="{CDC6DD96-09F1-4168-9D81-8E334997DF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BeWelcome Member Survey</Template>
  <TotalTime>18169</TotalTime>
  <Words>3808</Words>
  <Application>Microsoft Office PowerPoint</Application>
  <PresentationFormat>Personnalisé</PresentationFormat>
  <Paragraphs>786</Paragraphs>
  <Slides>49</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5" baseType="lpstr">
      <vt:lpstr>Arial</vt:lpstr>
      <vt:lpstr>Calibri</vt:lpstr>
      <vt:lpstr>Calibri Light</vt:lpstr>
      <vt:lpstr>Courier New</vt:lpstr>
      <vt:lpstr>Thème Office</vt:lpstr>
      <vt:lpstr>Worksheet</vt:lpstr>
      <vt:lpstr>BeWelcome Member Survey   2017</vt:lpstr>
      <vt:lpstr>Background &amp; objectives</vt:lpstr>
      <vt:lpstr>Methodology</vt:lpstr>
      <vt:lpstr>Sample structure</vt:lpstr>
      <vt:lpstr>Présentation PowerPoint</vt:lpstr>
      <vt:lpstr> Results </vt:lpstr>
      <vt:lpstr>One third of respondents was female (vs. 40% among those invited to take the survey)</vt:lpstr>
      <vt:lpstr>The average age of respondents was 39.5 years (higher than the average age of BeWelcome members, which is 33 years)</vt:lpstr>
      <vt:lpstr>Main reasons for joining</vt:lpstr>
      <vt:lpstr>No significant differences by gender in reasons for joining </vt:lpstr>
      <vt:lpstr>Respondents live in locations of all sizes, with a higher occurrence of mid-size and large cities</vt:lpstr>
      <vt:lpstr>Most respondents live in popular travel destinations</vt:lpstr>
      <vt:lpstr>Respondents’ homes can be easily reached by public transport</vt:lpstr>
      <vt:lpstr>3 of 4 say they have a profile photo and filled in the accommodation section</vt:lpstr>
      <vt:lpstr>The reasons for not uploading a profile photo are varied. Only 3 % say they don’t know how.</vt:lpstr>
      <vt:lpstr>2/3 of respondents say they have logged into the website during the past 6 months</vt:lpstr>
      <vt:lpstr>Main reasons for not logging in: </vt:lpstr>
      <vt:lpstr>Most respondents have met other members in person</vt:lpstr>
      <vt:lpstr>Almost all respondents have traveled and stayed overnight over the past 12 months</vt:lpstr>
      <vt:lpstr>Of all choices offered, BeWelcome is the option least used for staying overnight (15%).  Of these 15%, a third has stayed with a BW host more than once over the past 12 months.</vt:lpstr>
      <vt:lpstr>Main reasons given for not staying with a BeWelcome host:</vt:lpstr>
      <vt:lpstr>Main reasons given for not staying with BeWelcome host by less active members*:</vt:lpstr>
      <vt:lpstr>Most have tried to find a host on BeWelcome</vt:lpstr>
      <vt:lpstr>Most have found it difficult to find a host,  and even to obtain replies to request</vt:lpstr>
      <vt:lpstr>Most, male or female, have found it difficult to find a host</vt:lpstr>
      <vt:lpstr>Most look for a host just for themselves. Female members travel in pairs somewhat more often.</vt:lpstr>
      <vt:lpstr>Most popular destinations</vt:lpstr>
      <vt:lpstr>Origine (profile location) of respondents who have looked for hosts</vt:lpstr>
      <vt:lpstr>Most respondents have already received a hosting request</vt:lpstr>
      <vt:lpstr>But 3 of 4 respondents have not hosted anyone over the past 12 months</vt:lpstr>
      <vt:lpstr>Almost nobody receives too many requests. Most say they don’t receive enough.</vt:lpstr>
      <vt:lpstr>Most are satisfied with the quality of the requests they have received. Very few are dissatisfied.</vt:lpstr>
      <vt:lpstr>Main reasons for the (rare) dissatisfaction with the quality or requests are not enough information and too impersonal requests</vt:lpstr>
      <vt:lpstr>Most have rejected a hosting request over the past 12 months</vt:lpstr>
      <vt:lpstr>Few say they have ignored a hosting request</vt:lpstr>
      <vt:lpstr>For the few who say they have ignored a hosting request, the main reasons given are:</vt:lpstr>
      <vt:lpstr>82% use other hospitality websites, almost all of these use CouchSurfing</vt:lpstr>
      <vt:lpstr>The satisfaction with BeWelcome is similar as with the other hospitality websites which respondents use</vt:lpstr>
      <vt:lpstr>The satisfaction of Couchsurfing users with BW is identical with that of the entire sample</vt:lpstr>
      <vt:lpstr>Members who have used CS over the past 12 months to be hosted are somewhat less satisfied with BeWelcome:</vt:lpstr>
      <vt:lpstr>Respondents who have not logged in for 6 months also rate BeWelcome slightly worse</vt:lpstr>
      <vt:lpstr>Most have not made any other use of BeWelcome beside hosting or searching for hosts</vt:lpstr>
      <vt:lpstr>18% of male and 11% of female respondents are dissatisfied with BeWelcome</vt:lpstr>
      <vt:lpstr>The less active users are less satisfied with BW, but not more dissatisfied </vt:lpstr>
      <vt:lpstr>The improvements requested most are more hosts/easier search and more guests for all sub-samples</vt:lpstr>
      <vt:lpstr>Other requested improvements</vt:lpstr>
      <vt:lpstr>Summary</vt:lpstr>
      <vt:lpstr>Summary - continued</vt:lpstr>
      <vt:lpstr>Summary -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BeWelcome Member Survey</dc:title>
  <dc:creator>Ulrich Kiess</dc:creator>
  <cp:lastModifiedBy>Ulrich Kiess</cp:lastModifiedBy>
  <cp:revision>202</cp:revision>
  <dcterms:created xsi:type="dcterms:W3CDTF">2017-07-02T09:10:38Z</dcterms:created>
  <dcterms:modified xsi:type="dcterms:W3CDTF">2017-07-16T15:57:25Z</dcterms:modified>
</cp:coreProperties>
</file>